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97" r:id="rId2"/>
    <p:sldId id="309" r:id="rId3"/>
    <p:sldId id="311" r:id="rId4"/>
    <p:sldId id="257" r:id="rId5"/>
    <p:sldId id="312" r:id="rId6"/>
    <p:sldId id="271" r:id="rId7"/>
    <p:sldId id="284" r:id="rId8"/>
    <p:sldId id="258" r:id="rId9"/>
    <p:sldId id="314" r:id="rId10"/>
    <p:sldId id="313" r:id="rId11"/>
    <p:sldId id="272" r:id="rId12"/>
    <p:sldId id="317" r:id="rId13"/>
    <p:sldId id="261" r:id="rId14"/>
    <p:sldId id="265" r:id="rId15"/>
    <p:sldId id="315" r:id="rId16"/>
    <p:sldId id="282" r:id="rId17"/>
    <p:sldId id="319" r:id="rId18"/>
    <p:sldId id="318" r:id="rId19"/>
    <p:sldId id="320" r:id="rId20"/>
    <p:sldId id="321" r:id="rId21"/>
    <p:sldId id="287" r:id="rId22"/>
    <p:sldId id="259" r:id="rId23"/>
    <p:sldId id="276" r:id="rId24"/>
    <p:sldId id="316" r:id="rId25"/>
    <p:sldId id="278"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Barlow Light" panose="00000400000000000000" pitchFamily="2"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onstantia" panose="02030602050306030303" pitchFamily="18" charset="0"/>
      <p:regular r:id="rId40"/>
      <p:bold r:id="rId41"/>
      <p:italic r:id="rId42"/>
      <p:boldItalic r:id="rId43"/>
    </p:embeddedFont>
    <p:embeddedFont>
      <p:font typeface="Maiandra GD" panose="020E0502030308020204" pitchFamily="34" charset="0"/>
      <p:regular r:id="rId44"/>
    </p:embeddedFont>
    <p:embeddedFont>
      <p:font typeface="Miriam Libre" panose="00000500000000000000" pitchFamily="2" charset="-79"/>
      <p:regular r:id="rId45"/>
      <p:bold r:id="rId46"/>
    </p:embeddedFont>
    <p:embeddedFont>
      <p:font typeface="Montserrat" panose="00000500000000000000" pitchFamily="2" charset="0"/>
      <p:regular r:id="rId47"/>
      <p:bold r:id="rId48"/>
      <p:italic r:id="rId49"/>
      <p:boldItalic r:id="rId50"/>
    </p:embeddedFont>
    <p:embeddedFont>
      <p:font typeface="Sitka Display" pitchFamily="2" charset="0"/>
      <p:regular r:id="rId51"/>
      <p:bold r:id="rId52"/>
      <p:italic r:id="rId53"/>
      <p:boldItalic r:id="rId54"/>
    </p:embeddedFont>
    <p:embeddedFont>
      <p:font typeface="Sitka Heading Semibold" pitchFamily="2" charset="0"/>
      <p:bold r:id="rId55"/>
      <p:boldItalic r:id="rId56"/>
    </p:embeddedFont>
    <p:embeddedFont>
      <p:font typeface="Sitka Small Semibold" pitchFamily="2" charset="0"/>
      <p:bold r:id="rId57"/>
      <p:boldItalic r:id="rId58"/>
    </p:embeddedFont>
    <p:embeddedFont>
      <p:font typeface="Sitka Text" pitchFamily="2" charset="0"/>
      <p:regular r:id="rId59"/>
      <p:bold r:id="rId60"/>
      <p:italic r:id="rId61"/>
      <p:boldItalic r:id="rId62"/>
    </p:embeddedFont>
    <p:embeddedFont>
      <p:font typeface="Work Sans"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font" Target="fonts/font39.fntdata"/><Relationship Id="rId5" Type="http://schemas.openxmlformats.org/officeDocument/2006/relationships/slide" Target="slides/slide4.xml"/><Relationship Id="rId61"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cac64e18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cac64e1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cac64e18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cac64e1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263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cac64e18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cac64e18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F2A3-57DE-4822-ACCB-78388D627A2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1C728F7-8849-491C-BC06-8B38ADB8B9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DEB68DD-DF71-4440-8F1B-B2FD9501801C}"/>
              </a:ext>
            </a:extLst>
          </p:cNvPr>
          <p:cNvSpPr>
            <a:spLocks noGrp="1"/>
          </p:cNvSpPr>
          <p:nvPr>
            <p:ph type="dt" sz="half" idx="10"/>
          </p:nvPr>
        </p:nvSpPr>
        <p:spPr/>
        <p:txBody>
          <a:bodyPr/>
          <a:lstStyle/>
          <a:p>
            <a:fld id="{0923BDAC-F938-4DEF-889B-4AFE38FA1BE3}" type="datetimeFigureOut">
              <a:rPr lang="en-US" smtClean="0"/>
              <a:t>10/15/2022</a:t>
            </a:fld>
            <a:endParaRPr lang="en-US"/>
          </a:p>
        </p:txBody>
      </p:sp>
      <p:sp>
        <p:nvSpPr>
          <p:cNvPr id="5" name="Footer Placeholder 4">
            <a:extLst>
              <a:ext uri="{FF2B5EF4-FFF2-40B4-BE49-F238E27FC236}">
                <a16:creationId xmlns:a16="http://schemas.microsoft.com/office/drawing/2014/main" id="{1F3C5549-91C0-4874-AFE0-0C04ABCE2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D07F-55E4-4644-9705-90187808644D}"/>
              </a:ext>
            </a:extLst>
          </p:cNvPr>
          <p:cNvSpPr>
            <a:spLocks noGrp="1"/>
          </p:cNvSpPr>
          <p:nvPr>
            <p:ph type="sldNum" sz="quarter" idx="12"/>
          </p:nvPr>
        </p:nvSpPr>
        <p:spPr/>
        <p:txBody>
          <a:bodyPr/>
          <a:lstStyle/>
          <a:p>
            <a:fld id="{5FE8E4EC-FA1A-4EBB-904B-C9BB872D2F20}" type="slidenum">
              <a:rPr lang="en-US" smtClean="0"/>
              <a:t>‹#›</a:t>
            </a:fld>
            <a:endParaRPr lang="en-US"/>
          </a:p>
        </p:txBody>
      </p:sp>
    </p:spTree>
    <p:extLst>
      <p:ext uri="{BB962C8B-B14F-4D97-AF65-F5344CB8AC3E}">
        <p14:creationId xmlns:p14="http://schemas.microsoft.com/office/powerpoint/2010/main" val="8053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58"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pngall.com/cybersecurity-png/download/40663" TargetMode="External"/><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mpoweruk.com/enigma.ht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google.com/url?q=http%3A%2F%2Fen.wikipedia.org%2Fwiki%2FEnigma_machine&amp;sa=D&amp;sntz=1&amp;usg=AFQjCNHc9D0ulurUQSZmDj-tJAKSVL0mOg" TargetMode="External"/><Relationship Id="rId5" Type="http://schemas.openxmlformats.org/officeDocument/2006/relationships/hyperlink" Target="https://www.researchgate.net/figure/Schematic-diagram-of-Enigma-machine-from-Scheribus-1928_fig3_273320579" TargetMode="External"/><Relationship Id="rId4" Type="http://schemas.openxmlformats.org/officeDocument/2006/relationships/hyperlink" Target="https://www.researchgate.net/publication/314935733_The_Enigma_Machin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www.pngall.com/star-p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Alphabet" TargetMode="External"/><Relationship Id="rId3" Type="http://schemas.openxmlformats.org/officeDocument/2006/relationships/hyperlink" Target="https://en.wikipedia.org/wiki/Ebonite" TargetMode="External"/><Relationship Id="rId7" Type="http://schemas.openxmlformats.org/officeDocument/2006/relationships/hyperlink" Target="https://en.wikipedia.org/wiki/Electrical_contact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en.wikipedia.org/wiki/Electrical_contact" TargetMode="External"/><Relationship Id="rId5" Type="http://schemas.openxmlformats.org/officeDocument/2006/relationships/hyperlink" Target="https://en.wikipedia.org/wiki/Brass" TargetMode="External"/><Relationship Id="rId4" Type="http://schemas.openxmlformats.org/officeDocument/2006/relationships/hyperlink" Target="https://en.wikipedia.org/wiki/Bakeli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3" name="Picture 2" descr="VIT University, Sehore - MPNVVA Bhopal">
            <a:extLst>
              <a:ext uri="{FF2B5EF4-FFF2-40B4-BE49-F238E27FC236}">
                <a16:creationId xmlns:a16="http://schemas.microsoft.com/office/drawing/2014/main" id="{72A6AAC6-684D-462F-B8E3-1628E011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284" y="687267"/>
            <a:ext cx="2972181" cy="138518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4;p38">
            <a:extLst>
              <a:ext uri="{FF2B5EF4-FFF2-40B4-BE49-F238E27FC236}">
                <a16:creationId xmlns:a16="http://schemas.microsoft.com/office/drawing/2014/main" id="{74989A69-709F-408D-AF33-692E370717C7}"/>
              </a:ext>
            </a:extLst>
          </p:cNvPr>
          <p:cNvSpPr txBox="1">
            <a:spLocks/>
          </p:cNvSpPr>
          <p:nvPr/>
        </p:nvSpPr>
        <p:spPr>
          <a:xfrm>
            <a:off x="2750387" y="2336403"/>
            <a:ext cx="3553977" cy="1631454"/>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endParaRPr lang="en-US" sz="3600" b="1" dirty="0">
              <a:solidFill>
                <a:schemeClr val="tx1"/>
              </a:solidFill>
              <a:latin typeface="Sitka Display" pitchFamily="2" charset="0"/>
              <a:ea typeface="Montserrat ExtraLight"/>
              <a:cs typeface="Mongolian Baiti" panose="03000500000000000000" pitchFamily="66" charset="0"/>
              <a:sym typeface="Montserrat ExtraLight"/>
            </a:endParaRPr>
          </a:p>
          <a:p>
            <a:endParaRPr lang="en-US" sz="3600" b="1" dirty="0">
              <a:solidFill>
                <a:schemeClr val="tx1"/>
              </a:solidFill>
              <a:latin typeface="Sitka Display" pitchFamily="2" charset="0"/>
              <a:ea typeface="Montserrat ExtraLight"/>
              <a:cs typeface="Mongolian Baiti" panose="03000500000000000000" pitchFamily="66" charset="0"/>
              <a:sym typeface="Montserrat ExtraLight"/>
            </a:endParaRPr>
          </a:p>
          <a:p>
            <a:r>
              <a:rPr lang="en-US" sz="3600" b="1" dirty="0">
                <a:solidFill>
                  <a:schemeClr val="tx1"/>
                </a:solidFill>
                <a:latin typeface="Sitka Display" pitchFamily="2" charset="0"/>
                <a:ea typeface="Montserrat ExtraLight"/>
                <a:cs typeface="Mongolian Baiti" panose="03000500000000000000" pitchFamily="66" charset="0"/>
                <a:sym typeface="Montserrat ExtraLight"/>
              </a:rPr>
              <a:t>DSN2099</a:t>
            </a:r>
          </a:p>
          <a:p>
            <a:r>
              <a:rPr lang="en-US" sz="3600" b="1" dirty="0">
                <a:solidFill>
                  <a:schemeClr val="tx1"/>
                </a:solidFill>
                <a:latin typeface="Sitka Display" pitchFamily="2" charset="0"/>
                <a:ea typeface="Montserrat ExtraLight"/>
                <a:cs typeface="Mongolian Baiti" panose="03000500000000000000" pitchFamily="66" charset="0"/>
                <a:sym typeface="Montserrat ExtraLight"/>
              </a:rPr>
              <a:t>PROJECT EXHIBITION-II</a:t>
            </a:r>
          </a:p>
        </p:txBody>
      </p:sp>
      <p:sp>
        <p:nvSpPr>
          <p:cNvPr id="7" name="Google Shape;163;p38">
            <a:extLst>
              <a:ext uri="{FF2B5EF4-FFF2-40B4-BE49-F238E27FC236}">
                <a16:creationId xmlns:a16="http://schemas.microsoft.com/office/drawing/2014/main" id="{39EBD5FA-915B-462B-92BA-59AE41664F35}"/>
              </a:ext>
            </a:extLst>
          </p:cNvPr>
          <p:cNvSpPr txBox="1">
            <a:spLocks/>
          </p:cNvSpPr>
          <p:nvPr/>
        </p:nvSpPr>
        <p:spPr>
          <a:xfrm>
            <a:off x="2044200" y="4068971"/>
            <a:ext cx="5055600" cy="46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Final Review</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184F-CB67-4B67-AC31-1DDF4F1DF192}"/>
              </a:ext>
            </a:extLst>
          </p:cNvPr>
          <p:cNvSpPr>
            <a:spLocks noGrp="1"/>
          </p:cNvSpPr>
          <p:nvPr>
            <p:ph type="ctrTitle"/>
          </p:nvPr>
        </p:nvSpPr>
        <p:spPr>
          <a:xfrm>
            <a:off x="0" y="92837"/>
            <a:ext cx="4047059" cy="815750"/>
          </a:xfrm>
        </p:spPr>
        <p:txBody>
          <a:bodyPr/>
          <a:lstStyle/>
          <a:p>
            <a:r>
              <a:rPr lang="en-US" sz="2400" b="1" u="sng" dirty="0">
                <a:solidFill>
                  <a:schemeClr val="tx1"/>
                </a:solidFill>
                <a:latin typeface="Times New Roman" panose="02020603050405020304" pitchFamily="18" charset="0"/>
                <a:cs typeface="Times New Roman" panose="02020603050405020304" pitchFamily="18" charset="0"/>
              </a:rPr>
              <a:t>Overall System Architecture Diagram :-</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A7EE9E-40B4-4FD5-A98C-526BB868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89" y="1819853"/>
            <a:ext cx="2308879" cy="21487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B0176D32-063D-4CCC-961E-91F1065EF405}"/>
              </a:ext>
            </a:extLst>
          </p:cNvPr>
          <p:cNvSpPr>
            <a:spLocks noChangeAspect="1" noChangeArrowheads="1"/>
          </p:cNvSpPr>
          <p:nvPr/>
        </p:nvSpPr>
        <p:spPr bwMode="auto">
          <a:xfrm>
            <a:off x="3736827" y="24531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94F7C99D-5855-460B-8EED-3A2739B456E3}"/>
              </a:ext>
            </a:extLst>
          </p:cNvPr>
          <p:cNvSpPr/>
          <p:nvPr/>
        </p:nvSpPr>
        <p:spPr>
          <a:xfrm>
            <a:off x="7392928" y="1454609"/>
            <a:ext cx="1250338" cy="41899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Process character through reflector</a:t>
            </a:r>
            <a:endParaRPr lang="en-US" sz="800" dirty="0">
              <a:effectLst/>
              <a:ea typeface="Calibri" panose="020F0502020204030204" pitchFamily="34" charset="0"/>
              <a:cs typeface="Mangal" panose="00000400000000000000" pitchFamily="2"/>
            </a:endParaRPr>
          </a:p>
        </p:txBody>
      </p:sp>
      <p:sp>
        <p:nvSpPr>
          <p:cNvPr id="61" name="Rectangle 60">
            <a:extLst>
              <a:ext uri="{FF2B5EF4-FFF2-40B4-BE49-F238E27FC236}">
                <a16:creationId xmlns:a16="http://schemas.microsoft.com/office/drawing/2014/main" id="{544A66C1-4311-467E-B862-A5F742A18498}"/>
              </a:ext>
            </a:extLst>
          </p:cNvPr>
          <p:cNvSpPr/>
          <p:nvPr/>
        </p:nvSpPr>
        <p:spPr>
          <a:xfrm>
            <a:off x="7398043" y="2209550"/>
            <a:ext cx="1254421"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sp>
        <p:nvSpPr>
          <p:cNvPr id="62" name="Rectangle 61">
            <a:extLst>
              <a:ext uri="{FF2B5EF4-FFF2-40B4-BE49-F238E27FC236}">
                <a16:creationId xmlns:a16="http://schemas.microsoft.com/office/drawing/2014/main" id="{5FF725C7-702E-43C6-A868-D5296034F400}"/>
              </a:ext>
            </a:extLst>
          </p:cNvPr>
          <p:cNvSpPr/>
          <p:nvPr/>
        </p:nvSpPr>
        <p:spPr>
          <a:xfrm>
            <a:off x="7407647" y="2916685"/>
            <a:ext cx="1235619"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63" name="Rectangle 62">
            <a:extLst>
              <a:ext uri="{FF2B5EF4-FFF2-40B4-BE49-F238E27FC236}">
                <a16:creationId xmlns:a16="http://schemas.microsoft.com/office/drawing/2014/main" id="{D0E21607-A7FE-4444-B6D0-EDF737B0ADF4}"/>
              </a:ext>
            </a:extLst>
          </p:cNvPr>
          <p:cNvSpPr/>
          <p:nvPr/>
        </p:nvSpPr>
        <p:spPr>
          <a:xfrm>
            <a:off x="7392928" y="3592747"/>
            <a:ext cx="1254421" cy="375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64" name="Rectangle 63">
            <a:extLst>
              <a:ext uri="{FF2B5EF4-FFF2-40B4-BE49-F238E27FC236}">
                <a16:creationId xmlns:a16="http://schemas.microsoft.com/office/drawing/2014/main" id="{B02EB377-8969-4D7F-89A1-EA2FC4EFB591}"/>
              </a:ext>
            </a:extLst>
          </p:cNvPr>
          <p:cNvSpPr/>
          <p:nvPr/>
        </p:nvSpPr>
        <p:spPr>
          <a:xfrm>
            <a:off x="7446010" y="4270888"/>
            <a:ext cx="1197255" cy="4160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ffectLst/>
                <a:ea typeface="Calibri" panose="020F0502020204030204" pitchFamily="34" charset="0"/>
                <a:cs typeface="Mangal" panose="00000400000000000000" pitchFamily="2"/>
              </a:rPr>
              <a:t>Return character to Enigma machine</a:t>
            </a:r>
          </a:p>
        </p:txBody>
      </p:sp>
      <p:cxnSp>
        <p:nvCxnSpPr>
          <p:cNvPr id="70" name="Straight Arrow Connector 69">
            <a:extLst>
              <a:ext uri="{FF2B5EF4-FFF2-40B4-BE49-F238E27FC236}">
                <a16:creationId xmlns:a16="http://schemas.microsoft.com/office/drawing/2014/main" id="{0A6B96C0-3437-4591-9F65-762021D03B22}"/>
              </a:ext>
            </a:extLst>
          </p:cNvPr>
          <p:cNvCxnSpPr>
            <a:cxnSpLocks/>
          </p:cNvCxnSpPr>
          <p:nvPr/>
        </p:nvCxnSpPr>
        <p:spPr>
          <a:xfrm>
            <a:off x="7972953" y="1873605"/>
            <a:ext cx="0" cy="318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C9741C50-7C5C-4B56-BA64-B3E56D420531}"/>
              </a:ext>
            </a:extLst>
          </p:cNvPr>
          <p:cNvCxnSpPr>
            <a:cxnSpLocks/>
          </p:cNvCxnSpPr>
          <p:nvPr/>
        </p:nvCxnSpPr>
        <p:spPr>
          <a:xfrm>
            <a:off x="7972953" y="2597750"/>
            <a:ext cx="7279" cy="3066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5" name="object 3">
            <a:extLst>
              <a:ext uri="{FF2B5EF4-FFF2-40B4-BE49-F238E27FC236}">
                <a16:creationId xmlns:a16="http://schemas.microsoft.com/office/drawing/2014/main" id="{4EE828F7-8548-424A-916C-014805D7845F}"/>
              </a:ext>
            </a:extLst>
          </p:cNvPr>
          <p:cNvPicPr/>
          <p:nvPr/>
        </p:nvPicPr>
        <p:blipFill rotWithShape="1">
          <a:blip r:embed="rId3" cstate="print"/>
          <a:srcRect l="92219" t="3068" b="84038"/>
          <a:stretch/>
        </p:blipFill>
        <p:spPr bwMode="auto">
          <a:xfrm>
            <a:off x="7726870" y="369826"/>
            <a:ext cx="773430" cy="666750"/>
          </a:xfrm>
          <a:prstGeom prst="rect">
            <a:avLst/>
          </a:prstGeom>
          <a:ln>
            <a:noFill/>
          </a:ln>
          <a:extLst>
            <a:ext uri="{53640926-AAD7-44D8-BBD7-CCE9431645EC}">
              <a14:shadowObscured xmlns:a14="http://schemas.microsoft.com/office/drawing/2010/main"/>
            </a:ext>
          </a:extLst>
        </p:spPr>
      </p:pic>
      <p:sp>
        <p:nvSpPr>
          <p:cNvPr id="76" name="Google Shape;163;p38">
            <a:extLst>
              <a:ext uri="{FF2B5EF4-FFF2-40B4-BE49-F238E27FC236}">
                <a16:creationId xmlns:a16="http://schemas.microsoft.com/office/drawing/2014/main" id="{BB7D028A-C0A6-46C7-9A05-FE45E8B37985}"/>
              </a:ext>
            </a:extLst>
          </p:cNvPr>
          <p:cNvSpPr txBox="1">
            <a:spLocks/>
          </p:cNvSpPr>
          <p:nvPr/>
        </p:nvSpPr>
        <p:spPr>
          <a:xfrm>
            <a:off x="4175381" y="309170"/>
            <a:ext cx="2875096" cy="382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1" dirty="0">
                <a:solidFill>
                  <a:schemeClr val="tx1"/>
                </a:solidFill>
                <a:latin typeface="Constantia" panose="02030602050306030303" pitchFamily="18" charset="0"/>
                <a:cs typeface="Times New Roman" panose="02020603050405020304" pitchFamily="18" charset="0"/>
              </a:rPr>
              <a:t>Encryption/decryption Process</a:t>
            </a:r>
          </a:p>
        </p:txBody>
      </p:sp>
      <p:sp>
        <p:nvSpPr>
          <p:cNvPr id="28" name="Rectangle 27">
            <a:extLst>
              <a:ext uri="{FF2B5EF4-FFF2-40B4-BE49-F238E27FC236}">
                <a16:creationId xmlns:a16="http://schemas.microsoft.com/office/drawing/2014/main" id="{9A8394E1-A53D-421D-8AC7-45210104B4C9}"/>
              </a:ext>
            </a:extLst>
          </p:cNvPr>
          <p:cNvSpPr/>
          <p:nvPr/>
        </p:nvSpPr>
        <p:spPr>
          <a:xfrm>
            <a:off x="1665491" y="935831"/>
            <a:ext cx="1195034" cy="4266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Update </a:t>
            </a:r>
            <a:r>
              <a:rPr lang="en-US" sz="800" dirty="0" err="1"/>
              <a:t>EnigmaUI</a:t>
            </a:r>
            <a:r>
              <a:rPr lang="en-US" sz="800" dirty="0"/>
              <a:t> rotor R</a:t>
            </a:r>
          </a:p>
        </p:txBody>
      </p:sp>
      <p:sp>
        <p:nvSpPr>
          <p:cNvPr id="29" name="Rectangle 28">
            <a:extLst>
              <a:ext uri="{FF2B5EF4-FFF2-40B4-BE49-F238E27FC236}">
                <a16:creationId xmlns:a16="http://schemas.microsoft.com/office/drawing/2014/main" id="{619C95A8-EB35-45A1-B75F-4BABE7E9B2AF}"/>
              </a:ext>
            </a:extLst>
          </p:cNvPr>
          <p:cNvSpPr/>
          <p:nvPr/>
        </p:nvSpPr>
        <p:spPr>
          <a:xfrm>
            <a:off x="3471256" y="1693923"/>
            <a:ext cx="1339533" cy="41839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Check for stepping </a:t>
            </a:r>
            <a:r>
              <a:rPr lang="en-US" sz="800" dirty="0" err="1">
                <a:ea typeface="Calibri" panose="020F0502020204030204" pitchFamily="34" charset="0"/>
                <a:cs typeface="Mangal" panose="00000400000000000000" pitchFamily="2"/>
              </a:rPr>
              <a:t>adjacment</a:t>
            </a:r>
            <a:endParaRPr lang="en-US" sz="800" dirty="0">
              <a:effectLst/>
              <a:ea typeface="Calibri" panose="020F0502020204030204" pitchFamily="34" charset="0"/>
              <a:cs typeface="Mangal" panose="00000400000000000000" pitchFamily="2"/>
            </a:endParaRPr>
          </a:p>
        </p:txBody>
      </p:sp>
      <p:sp>
        <p:nvSpPr>
          <p:cNvPr id="30" name="Rectangle 29">
            <a:extLst>
              <a:ext uri="{FF2B5EF4-FFF2-40B4-BE49-F238E27FC236}">
                <a16:creationId xmlns:a16="http://schemas.microsoft.com/office/drawing/2014/main" id="{8E57C733-B56F-46A0-A4DF-B362C2561D0F}"/>
              </a:ext>
            </a:extLst>
          </p:cNvPr>
          <p:cNvSpPr/>
          <p:nvPr/>
        </p:nvSpPr>
        <p:spPr>
          <a:xfrm>
            <a:off x="3452899" y="951921"/>
            <a:ext cx="1357891" cy="42660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Advance rotor R one position</a:t>
            </a:r>
            <a:endParaRPr lang="en-US" sz="800" dirty="0">
              <a:effectLst/>
              <a:ea typeface="Calibri" panose="020F0502020204030204" pitchFamily="34" charset="0"/>
              <a:cs typeface="Mangal" panose="00000400000000000000" pitchFamily="2"/>
            </a:endParaRPr>
          </a:p>
        </p:txBody>
      </p:sp>
      <p:sp>
        <p:nvSpPr>
          <p:cNvPr id="31" name="Rectangle 30">
            <a:extLst>
              <a:ext uri="{FF2B5EF4-FFF2-40B4-BE49-F238E27FC236}">
                <a16:creationId xmlns:a16="http://schemas.microsoft.com/office/drawing/2014/main" id="{811EB0D7-F660-49C2-85AE-8BE7CDDE7A78}"/>
              </a:ext>
            </a:extLst>
          </p:cNvPr>
          <p:cNvSpPr/>
          <p:nvPr/>
        </p:nvSpPr>
        <p:spPr>
          <a:xfrm>
            <a:off x="3471257" y="2388716"/>
            <a:ext cx="1373899" cy="41838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32" name="Rectangle 31">
            <a:extLst>
              <a:ext uri="{FF2B5EF4-FFF2-40B4-BE49-F238E27FC236}">
                <a16:creationId xmlns:a16="http://schemas.microsoft.com/office/drawing/2014/main" id="{93995F22-E787-45F0-8D71-6E68748D6FA8}"/>
              </a:ext>
            </a:extLst>
          </p:cNvPr>
          <p:cNvSpPr/>
          <p:nvPr/>
        </p:nvSpPr>
        <p:spPr>
          <a:xfrm>
            <a:off x="3505623" y="3120945"/>
            <a:ext cx="1348724" cy="41606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33" name="Rectangle 32">
            <a:extLst>
              <a:ext uri="{FF2B5EF4-FFF2-40B4-BE49-F238E27FC236}">
                <a16:creationId xmlns:a16="http://schemas.microsoft.com/office/drawing/2014/main" id="{5533B281-BCF6-4FEC-B56A-28CF2E5D675C}"/>
              </a:ext>
            </a:extLst>
          </p:cNvPr>
          <p:cNvSpPr/>
          <p:nvPr/>
        </p:nvSpPr>
        <p:spPr>
          <a:xfrm>
            <a:off x="3496431" y="3832092"/>
            <a:ext cx="1357901" cy="41380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cxnSp>
        <p:nvCxnSpPr>
          <p:cNvPr id="34" name="Straight Arrow Connector 33">
            <a:extLst>
              <a:ext uri="{FF2B5EF4-FFF2-40B4-BE49-F238E27FC236}">
                <a16:creationId xmlns:a16="http://schemas.microsoft.com/office/drawing/2014/main" id="{50E9DB90-EF2F-4D70-AD10-EFA5551928D8}"/>
              </a:ext>
            </a:extLst>
          </p:cNvPr>
          <p:cNvCxnSpPr>
            <a:cxnSpLocks/>
          </p:cNvCxnSpPr>
          <p:nvPr/>
        </p:nvCxnSpPr>
        <p:spPr>
          <a:xfrm flipH="1">
            <a:off x="4127407" y="1370311"/>
            <a:ext cx="5194" cy="323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7E2F82C-6D4B-419D-AE69-9F5154A56816}"/>
              </a:ext>
            </a:extLst>
          </p:cNvPr>
          <p:cNvCxnSpPr>
            <a:cxnSpLocks/>
            <a:stCxn id="29" idx="2"/>
          </p:cNvCxnSpPr>
          <p:nvPr/>
        </p:nvCxnSpPr>
        <p:spPr>
          <a:xfrm flipH="1">
            <a:off x="4132601" y="2112313"/>
            <a:ext cx="8422" cy="276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27C18E2-2F5B-45D4-BD43-46E02C8F4A1A}"/>
              </a:ext>
            </a:extLst>
          </p:cNvPr>
          <p:cNvCxnSpPr>
            <a:cxnSpLocks/>
          </p:cNvCxnSpPr>
          <p:nvPr/>
        </p:nvCxnSpPr>
        <p:spPr>
          <a:xfrm>
            <a:off x="4141023" y="3512801"/>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EFD330A-48B7-4220-A2A9-374D71EB9F01}"/>
              </a:ext>
            </a:extLst>
          </p:cNvPr>
          <p:cNvCxnSpPr>
            <a:cxnSpLocks/>
            <a:stCxn id="30" idx="1"/>
            <a:endCxn id="28" idx="3"/>
          </p:cNvCxnSpPr>
          <p:nvPr/>
        </p:nvCxnSpPr>
        <p:spPr>
          <a:xfrm flipH="1" flipV="1">
            <a:off x="2860525" y="1149132"/>
            <a:ext cx="592374" cy="16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Elbow 8">
            <a:extLst>
              <a:ext uri="{FF2B5EF4-FFF2-40B4-BE49-F238E27FC236}">
                <a16:creationId xmlns:a16="http://schemas.microsoft.com/office/drawing/2014/main" id="{6418DEA4-D87B-486C-823B-DA1E6FBEB3ED}"/>
              </a:ext>
            </a:extLst>
          </p:cNvPr>
          <p:cNvCxnSpPr>
            <a:cxnSpLocks/>
            <a:stCxn id="84" idx="0"/>
            <a:endCxn id="58" idx="1"/>
          </p:cNvCxnSpPr>
          <p:nvPr/>
        </p:nvCxnSpPr>
        <p:spPr>
          <a:xfrm rot="5400000" flipH="1" flipV="1">
            <a:off x="6343115" y="1434251"/>
            <a:ext cx="819957" cy="127967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487AF3FC-41AD-43A9-A10B-79BD6AA9E62A}"/>
              </a:ext>
            </a:extLst>
          </p:cNvPr>
          <p:cNvCxnSpPr>
            <a:cxnSpLocks/>
          </p:cNvCxnSpPr>
          <p:nvPr/>
        </p:nvCxnSpPr>
        <p:spPr>
          <a:xfrm>
            <a:off x="7976592" y="3297660"/>
            <a:ext cx="7279" cy="295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A557A6B7-910D-4E7B-81C2-9FA34C7B278B}"/>
              </a:ext>
            </a:extLst>
          </p:cNvPr>
          <p:cNvCxnSpPr>
            <a:cxnSpLocks/>
          </p:cNvCxnSpPr>
          <p:nvPr/>
        </p:nvCxnSpPr>
        <p:spPr>
          <a:xfrm>
            <a:off x="8004852" y="3968634"/>
            <a:ext cx="0" cy="3022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Diamond 83">
            <a:extLst>
              <a:ext uri="{FF2B5EF4-FFF2-40B4-BE49-F238E27FC236}">
                <a16:creationId xmlns:a16="http://schemas.microsoft.com/office/drawing/2014/main" id="{31872F4D-E80B-489F-BCD6-E92C44390DFC}"/>
              </a:ext>
            </a:extLst>
          </p:cNvPr>
          <p:cNvSpPr/>
          <p:nvPr/>
        </p:nvSpPr>
        <p:spPr>
          <a:xfrm>
            <a:off x="5296013" y="2484064"/>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cxnSp>
        <p:nvCxnSpPr>
          <p:cNvPr id="93" name="Straight Arrow Connector 92">
            <a:extLst>
              <a:ext uri="{FF2B5EF4-FFF2-40B4-BE49-F238E27FC236}">
                <a16:creationId xmlns:a16="http://schemas.microsoft.com/office/drawing/2014/main" id="{C7068EEC-7A8A-484F-A206-C81CF349E128}"/>
              </a:ext>
            </a:extLst>
          </p:cNvPr>
          <p:cNvCxnSpPr>
            <a:cxnSpLocks/>
          </p:cNvCxnSpPr>
          <p:nvPr/>
        </p:nvCxnSpPr>
        <p:spPr>
          <a:xfrm>
            <a:off x="4127436" y="2807105"/>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Connector: Elbow 105">
            <a:extLst>
              <a:ext uri="{FF2B5EF4-FFF2-40B4-BE49-F238E27FC236}">
                <a16:creationId xmlns:a16="http://schemas.microsoft.com/office/drawing/2014/main" id="{67FB1091-21E5-4975-B950-CEED18476810}"/>
              </a:ext>
            </a:extLst>
          </p:cNvPr>
          <p:cNvCxnSpPr>
            <a:cxnSpLocks/>
            <a:stCxn id="33" idx="3"/>
            <a:endCxn id="84" idx="2"/>
          </p:cNvCxnSpPr>
          <p:nvPr/>
        </p:nvCxnSpPr>
        <p:spPr>
          <a:xfrm flipV="1">
            <a:off x="4854332" y="3031920"/>
            <a:ext cx="1258926" cy="10070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2717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9"/>
          <p:cNvSpPr txBox="1">
            <a:spLocks noGrp="1"/>
          </p:cNvSpPr>
          <p:nvPr>
            <p:ph type="title"/>
          </p:nvPr>
        </p:nvSpPr>
        <p:spPr>
          <a:xfrm>
            <a:off x="1177246" y="325467"/>
            <a:ext cx="2624203" cy="5550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tx1"/>
                </a:solidFill>
                <a:latin typeface="Sitka Text" pitchFamily="2" charset="0"/>
                <a:cs typeface="Times New Roman" panose="02020603050405020304" pitchFamily="18" charset="0"/>
              </a:rPr>
              <a:t>Algorithm</a:t>
            </a:r>
            <a:r>
              <a:rPr lang="en" b="1" dirty="0">
                <a:latin typeface="Sitka Text" pitchFamily="2" charset="0"/>
              </a:rPr>
              <a:t> </a:t>
            </a:r>
            <a:endParaRPr b="1" dirty="0">
              <a:latin typeface="Sitka Text" pitchFamily="2" charset="0"/>
            </a:endParaRPr>
          </a:p>
        </p:txBody>
      </p:sp>
      <p:sp>
        <p:nvSpPr>
          <p:cNvPr id="402" name="Google Shape;402;p2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7" name="TextBox 6">
            <a:extLst>
              <a:ext uri="{FF2B5EF4-FFF2-40B4-BE49-F238E27FC236}">
                <a16:creationId xmlns:a16="http://schemas.microsoft.com/office/drawing/2014/main" id="{ECC62860-9893-4597-80B2-D55EADF6FA2E}"/>
              </a:ext>
            </a:extLst>
          </p:cNvPr>
          <p:cNvSpPr txBox="1"/>
          <p:nvPr/>
        </p:nvSpPr>
        <p:spPr>
          <a:xfrm>
            <a:off x="388952" y="955860"/>
            <a:ext cx="5451954" cy="954107"/>
          </a:xfrm>
          <a:prstGeom prst="rect">
            <a:avLst/>
          </a:prstGeom>
          <a:noFill/>
        </p:spPr>
        <p:txBody>
          <a:bodyPr wrap="square">
            <a:spAutoFit/>
          </a:bodyPr>
          <a:lstStyle/>
          <a:p>
            <a:r>
              <a:rPr lang="en-US" b="0" i="0" dirty="0">
                <a:solidFill>
                  <a:srgbClr val="333333"/>
                </a:solidFill>
                <a:effectLst/>
                <a:latin typeface="Times New Roman" panose="02020603050405020304" pitchFamily="18" charset="0"/>
                <a:cs typeface="Times New Roman" panose="02020603050405020304" pitchFamily="18" charset="0"/>
              </a:rPr>
              <a:t>The Enigma machine implemented a </a:t>
            </a:r>
            <a:r>
              <a:rPr lang="en-US" b="0" i="1" dirty="0">
                <a:solidFill>
                  <a:srgbClr val="333333"/>
                </a:solidFill>
                <a:effectLst/>
                <a:latin typeface="Times New Roman" panose="02020603050405020304" pitchFamily="18" charset="0"/>
                <a:cs typeface="Times New Roman" panose="02020603050405020304" pitchFamily="18" charset="0"/>
              </a:rPr>
              <a:t>substitution cipher</a:t>
            </a:r>
            <a:r>
              <a:rPr lang="en-US" b="0" i="0" dirty="0">
                <a:solidFill>
                  <a:srgbClr val="333333"/>
                </a:solidFill>
                <a:effectLst/>
                <a:latin typeface="Times New Roman" panose="02020603050405020304" pitchFamily="18" charset="0"/>
                <a:cs typeface="Times New Roman" panose="02020603050405020304" pitchFamily="18" charset="0"/>
              </a:rPr>
              <a:t>, which encrypts a message by substituting one character for another. Such ciphers go back at least as far as Julius Caesar, who used a simple substitution cipher to encrypt military orders.</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14B6192-411B-4C98-9CAD-CE5F9D756379}"/>
              </a:ext>
            </a:extLst>
          </p:cNvPr>
          <p:cNvSpPr txBox="1"/>
          <p:nvPr/>
        </p:nvSpPr>
        <p:spPr>
          <a:xfrm>
            <a:off x="388952" y="2019488"/>
            <a:ext cx="5655502" cy="738664"/>
          </a:xfrm>
          <a:prstGeom prst="rect">
            <a:avLst/>
          </a:prstGeom>
          <a:noFill/>
        </p:spPr>
        <p:txBody>
          <a:bodyPr wrap="square">
            <a:spAutoFit/>
          </a:bodyPr>
          <a:lstStyle/>
          <a:p>
            <a:r>
              <a:rPr lang="en-US" dirty="0"/>
              <a:t>By rotating the rotor we obtain a new substitution cipher. As an example, suppose the rotor used to produce the substitutions is given by the following values in the first position:</a:t>
            </a:r>
          </a:p>
        </p:txBody>
      </p:sp>
      <p:sp>
        <p:nvSpPr>
          <p:cNvPr id="11" name="TextBox 10">
            <a:extLst>
              <a:ext uri="{FF2B5EF4-FFF2-40B4-BE49-F238E27FC236}">
                <a16:creationId xmlns:a16="http://schemas.microsoft.com/office/drawing/2014/main" id="{F3E9CF41-1D65-42EE-9F3E-15D9FE8F149C}"/>
              </a:ext>
            </a:extLst>
          </p:cNvPr>
          <p:cNvSpPr txBox="1"/>
          <p:nvPr/>
        </p:nvSpPr>
        <p:spPr>
          <a:xfrm>
            <a:off x="1472454" y="2791173"/>
            <a:ext cx="4572000" cy="523220"/>
          </a:xfrm>
          <a:prstGeom prst="rect">
            <a:avLst/>
          </a:prstGeom>
          <a:noFill/>
        </p:spPr>
        <p:txBody>
          <a:bodyPr wrap="square">
            <a:spAutoFit/>
          </a:bodyPr>
          <a:lstStyle/>
          <a:p>
            <a:r>
              <a:rPr lang="en-US" dirty="0">
                <a:solidFill>
                  <a:schemeClr val="tx1"/>
                </a:solidFill>
              </a:rPr>
              <a:t>ABCDEFGHIJKLMNOPQRSTUVWXYZ</a:t>
            </a:r>
            <a:r>
              <a:rPr lang="en-US" dirty="0">
                <a:solidFill>
                  <a:srgbClr val="FF0000"/>
                </a:solidFill>
              </a:rPr>
              <a:t> TMKGOYDSIPELUAVCRJWXZNHBQF</a:t>
            </a:r>
            <a:r>
              <a:rPr lang="en-US" dirty="0"/>
              <a:t>. </a:t>
            </a:r>
          </a:p>
        </p:txBody>
      </p:sp>
      <p:sp>
        <p:nvSpPr>
          <p:cNvPr id="13" name="TextBox 12">
            <a:extLst>
              <a:ext uri="{FF2B5EF4-FFF2-40B4-BE49-F238E27FC236}">
                <a16:creationId xmlns:a16="http://schemas.microsoft.com/office/drawing/2014/main" id="{DAF13854-C270-44C0-8293-B2BD901913C9}"/>
              </a:ext>
            </a:extLst>
          </p:cNvPr>
          <p:cNvSpPr txBox="1"/>
          <p:nvPr/>
        </p:nvSpPr>
        <p:spPr>
          <a:xfrm>
            <a:off x="388952" y="3370633"/>
            <a:ext cx="5704960" cy="954107"/>
          </a:xfrm>
          <a:prstGeom prst="rect">
            <a:avLst/>
          </a:prstGeom>
          <a:noFill/>
        </p:spPr>
        <p:txBody>
          <a:bodyPr wrap="square">
            <a:spAutoFit/>
          </a:bodyPr>
          <a:lstStyle/>
          <a:p>
            <a:r>
              <a:rPr lang="en-US" dirty="0"/>
              <a:t>To encrypt the first letter we use the substitutions given above; i.e. we substitute B by M and Y by Q. However, to encrypt the second letter we rotate the rotor by one position, i.e. we move the bottom row one step to the left, and so use the substitutions</a:t>
            </a:r>
          </a:p>
        </p:txBody>
      </p:sp>
      <p:sp>
        <p:nvSpPr>
          <p:cNvPr id="15" name="TextBox 14">
            <a:extLst>
              <a:ext uri="{FF2B5EF4-FFF2-40B4-BE49-F238E27FC236}">
                <a16:creationId xmlns:a16="http://schemas.microsoft.com/office/drawing/2014/main" id="{3FA13663-A5E4-4E33-85ED-10B11F6D6321}"/>
              </a:ext>
            </a:extLst>
          </p:cNvPr>
          <p:cNvSpPr txBox="1"/>
          <p:nvPr/>
        </p:nvSpPr>
        <p:spPr>
          <a:xfrm>
            <a:off x="1472454" y="4380980"/>
            <a:ext cx="3400171" cy="523220"/>
          </a:xfrm>
          <a:prstGeom prst="rect">
            <a:avLst/>
          </a:prstGeom>
          <a:noFill/>
        </p:spPr>
        <p:txBody>
          <a:bodyPr wrap="square">
            <a:spAutoFit/>
          </a:bodyPr>
          <a:lstStyle/>
          <a:p>
            <a:r>
              <a:rPr lang="en-US" dirty="0"/>
              <a:t>ABCDEFGHIJKLMNOPQRSTUVWXYZ </a:t>
            </a:r>
            <a:r>
              <a:rPr lang="en-US" dirty="0">
                <a:solidFill>
                  <a:srgbClr val="FF0000"/>
                </a:solidFill>
              </a:rPr>
              <a:t>MKGOYDSIPELUAVCRJWXZNHBQFT</a:t>
            </a:r>
            <a:r>
              <a:rPr lang="en-US" dirty="0"/>
              <a:t>,</a:t>
            </a:r>
          </a:p>
        </p:txBody>
      </p:sp>
      <p:grpSp>
        <p:nvGrpSpPr>
          <p:cNvPr id="10" name="Google Shape;1645;p50">
            <a:extLst>
              <a:ext uri="{FF2B5EF4-FFF2-40B4-BE49-F238E27FC236}">
                <a16:creationId xmlns:a16="http://schemas.microsoft.com/office/drawing/2014/main" id="{13612AB5-A500-49EE-B9E1-2AD0B22A86F5}"/>
              </a:ext>
            </a:extLst>
          </p:cNvPr>
          <p:cNvGrpSpPr/>
          <p:nvPr/>
        </p:nvGrpSpPr>
        <p:grpSpPr>
          <a:xfrm>
            <a:off x="570388" y="400642"/>
            <a:ext cx="445768" cy="445697"/>
            <a:chOff x="1674084" y="3214987"/>
            <a:chExt cx="720142" cy="720027"/>
          </a:xfrm>
        </p:grpSpPr>
        <p:sp>
          <p:nvSpPr>
            <p:cNvPr id="12" name="Google Shape;1646;p50">
              <a:extLst>
                <a:ext uri="{FF2B5EF4-FFF2-40B4-BE49-F238E27FC236}">
                  <a16:creationId xmlns:a16="http://schemas.microsoft.com/office/drawing/2014/main" id="{6E7CAF7F-97D8-4F50-9A3A-C53A73B9924D}"/>
                </a:ext>
              </a:extLst>
            </p:cNvPr>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647;p50">
              <a:extLst>
                <a:ext uri="{FF2B5EF4-FFF2-40B4-BE49-F238E27FC236}">
                  <a16:creationId xmlns:a16="http://schemas.microsoft.com/office/drawing/2014/main" id="{6B2072B3-C72F-49D8-9796-7C78AE413575}"/>
                </a:ext>
              </a:extLst>
            </p:cNvPr>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648;p50">
              <a:extLst>
                <a:ext uri="{FF2B5EF4-FFF2-40B4-BE49-F238E27FC236}">
                  <a16:creationId xmlns:a16="http://schemas.microsoft.com/office/drawing/2014/main" id="{F4FA6E04-A5A1-440C-9BBE-49E13B16C828}"/>
                </a:ext>
              </a:extLst>
            </p:cNvPr>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649;p50">
              <a:extLst>
                <a:ext uri="{FF2B5EF4-FFF2-40B4-BE49-F238E27FC236}">
                  <a16:creationId xmlns:a16="http://schemas.microsoft.com/office/drawing/2014/main" id="{1D51FFB6-E56F-40C2-B816-8C7C0D59F8A7}"/>
                </a:ext>
              </a:extLst>
            </p:cNvPr>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650;p50">
              <a:extLst>
                <a:ext uri="{FF2B5EF4-FFF2-40B4-BE49-F238E27FC236}">
                  <a16:creationId xmlns:a16="http://schemas.microsoft.com/office/drawing/2014/main" id="{6B78DFD1-67F9-4152-9C8E-583E2E8F8652}"/>
                </a:ext>
              </a:extLst>
            </p:cNvPr>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651;p50">
              <a:extLst>
                <a:ext uri="{FF2B5EF4-FFF2-40B4-BE49-F238E27FC236}">
                  <a16:creationId xmlns:a16="http://schemas.microsoft.com/office/drawing/2014/main" id="{3B8F9848-E9EB-4204-BF3C-FD128C859919}"/>
                </a:ext>
              </a:extLst>
            </p:cNvPr>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652;p50">
              <a:extLst>
                <a:ext uri="{FF2B5EF4-FFF2-40B4-BE49-F238E27FC236}">
                  <a16:creationId xmlns:a16="http://schemas.microsoft.com/office/drawing/2014/main" id="{F337AE60-113C-452F-8585-FC20EAFF2DDB}"/>
                </a:ext>
              </a:extLst>
            </p:cNvPr>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653;p50">
              <a:extLst>
                <a:ext uri="{FF2B5EF4-FFF2-40B4-BE49-F238E27FC236}">
                  <a16:creationId xmlns:a16="http://schemas.microsoft.com/office/drawing/2014/main" id="{565945B8-BDA1-450E-AB29-3EF899B81866}"/>
                </a:ext>
              </a:extLst>
            </p:cNvPr>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654;p50">
              <a:extLst>
                <a:ext uri="{FF2B5EF4-FFF2-40B4-BE49-F238E27FC236}">
                  <a16:creationId xmlns:a16="http://schemas.microsoft.com/office/drawing/2014/main" id="{9933B920-7E29-42EC-9869-566DC98DC364}"/>
                </a:ext>
              </a:extLst>
            </p:cNvPr>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655;p50">
              <a:extLst>
                <a:ext uri="{FF2B5EF4-FFF2-40B4-BE49-F238E27FC236}">
                  <a16:creationId xmlns:a16="http://schemas.microsoft.com/office/drawing/2014/main" id="{EBC0D0C4-0F68-48A2-A5EC-BA607A0E2954}"/>
                </a:ext>
              </a:extLst>
            </p:cNvPr>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656;p50">
              <a:extLst>
                <a:ext uri="{FF2B5EF4-FFF2-40B4-BE49-F238E27FC236}">
                  <a16:creationId xmlns:a16="http://schemas.microsoft.com/office/drawing/2014/main" id="{ADDB8FCB-F057-4D13-9108-6B72B56993AF}"/>
                </a:ext>
              </a:extLst>
            </p:cNvPr>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657;p50">
              <a:extLst>
                <a:ext uri="{FF2B5EF4-FFF2-40B4-BE49-F238E27FC236}">
                  <a16:creationId xmlns:a16="http://schemas.microsoft.com/office/drawing/2014/main" id="{162CE618-45BE-47BA-883E-C37C9C72E3E0}"/>
                </a:ext>
              </a:extLst>
            </p:cNvPr>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9C4F81-A395-4D66-981D-A181FD191C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5" name="TextBox 4">
            <a:extLst>
              <a:ext uri="{FF2B5EF4-FFF2-40B4-BE49-F238E27FC236}">
                <a16:creationId xmlns:a16="http://schemas.microsoft.com/office/drawing/2014/main" id="{C389FBA2-AC6A-4F5B-A3EA-742322FD8D9F}"/>
              </a:ext>
            </a:extLst>
          </p:cNvPr>
          <p:cNvSpPr txBox="1"/>
          <p:nvPr/>
        </p:nvSpPr>
        <p:spPr>
          <a:xfrm>
            <a:off x="544881" y="573501"/>
            <a:ext cx="4572000" cy="307777"/>
          </a:xfrm>
          <a:prstGeom prst="rect">
            <a:avLst/>
          </a:prstGeom>
          <a:noFill/>
        </p:spPr>
        <p:txBody>
          <a:bodyPr wrap="square">
            <a:spAutoFit/>
          </a:bodyPr>
          <a:lstStyle/>
          <a:p>
            <a:r>
              <a:rPr lang="en-US" dirty="0"/>
              <a:t>whilst for the third letter we use the substitutions</a:t>
            </a:r>
          </a:p>
        </p:txBody>
      </p:sp>
      <p:sp>
        <p:nvSpPr>
          <p:cNvPr id="7" name="TextBox 6">
            <a:extLst>
              <a:ext uri="{FF2B5EF4-FFF2-40B4-BE49-F238E27FC236}">
                <a16:creationId xmlns:a16="http://schemas.microsoft.com/office/drawing/2014/main" id="{6D3D766A-9D25-4A92-8B95-FE1CDF67F72D}"/>
              </a:ext>
            </a:extLst>
          </p:cNvPr>
          <p:cNvSpPr txBox="1"/>
          <p:nvPr/>
        </p:nvSpPr>
        <p:spPr>
          <a:xfrm>
            <a:off x="1302706" y="1129228"/>
            <a:ext cx="3319397" cy="523220"/>
          </a:xfrm>
          <a:prstGeom prst="rect">
            <a:avLst/>
          </a:prstGeom>
          <a:noFill/>
        </p:spPr>
        <p:txBody>
          <a:bodyPr wrap="square">
            <a:spAutoFit/>
          </a:bodyPr>
          <a:lstStyle/>
          <a:p>
            <a:r>
              <a:rPr lang="en-US" dirty="0"/>
              <a:t>ABCDEFGHIJKLMNOPQRSTUVWXYZ </a:t>
            </a:r>
            <a:r>
              <a:rPr lang="en-US" dirty="0">
                <a:solidFill>
                  <a:srgbClr val="FF0000"/>
                </a:solidFill>
              </a:rPr>
              <a:t>KGOYDSIPELUAVCRJWXZNHBQFTM</a:t>
            </a:r>
          </a:p>
        </p:txBody>
      </p:sp>
      <p:pic>
        <p:nvPicPr>
          <p:cNvPr id="9" name="Picture 8">
            <a:extLst>
              <a:ext uri="{FF2B5EF4-FFF2-40B4-BE49-F238E27FC236}">
                <a16:creationId xmlns:a16="http://schemas.microsoft.com/office/drawing/2014/main" id="{31D389F1-10BB-4AA2-AD67-250197F443EC}"/>
              </a:ext>
            </a:extLst>
          </p:cNvPr>
          <p:cNvPicPr>
            <a:picLocks noChangeAspect="1"/>
          </p:cNvPicPr>
          <p:nvPr/>
        </p:nvPicPr>
        <p:blipFill>
          <a:blip r:embed="rId2"/>
          <a:stretch>
            <a:fillRect/>
          </a:stretch>
        </p:blipFill>
        <p:spPr>
          <a:xfrm>
            <a:off x="973690" y="1782290"/>
            <a:ext cx="4067695" cy="2038148"/>
          </a:xfrm>
          <a:prstGeom prst="rect">
            <a:avLst/>
          </a:prstGeom>
        </p:spPr>
      </p:pic>
      <p:sp>
        <p:nvSpPr>
          <p:cNvPr id="10" name="TextBox 9">
            <a:extLst>
              <a:ext uri="{FF2B5EF4-FFF2-40B4-BE49-F238E27FC236}">
                <a16:creationId xmlns:a16="http://schemas.microsoft.com/office/drawing/2014/main" id="{2F597E93-86CC-44CE-B73B-AB4FC6B7C332}"/>
              </a:ext>
            </a:extLst>
          </p:cNvPr>
          <p:cNvSpPr txBox="1"/>
          <p:nvPr/>
        </p:nvSpPr>
        <p:spPr>
          <a:xfrm>
            <a:off x="1344876" y="4014272"/>
            <a:ext cx="3235055" cy="307777"/>
          </a:xfrm>
          <a:prstGeom prst="rect">
            <a:avLst/>
          </a:prstGeom>
          <a:noFill/>
        </p:spPr>
        <p:txBody>
          <a:bodyPr wrap="square">
            <a:spAutoFit/>
          </a:bodyPr>
          <a:lstStyle/>
          <a:p>
            <a:r>
              <a:rPr lang="en-US" dirty="0"/>
              <a:t>Figure :- Simplified Enigma Machine </a:t>
            </a:r>
          </a:p>
        </p:txBody>
      </p:sp>
    </p:spTree>
    <p:extLst>
      <p:ext uri="{BB962C8B-B14F-4D97-AF65-F5344CB8AC3E}">
        <p14:creationId xmlns:p14="http://schemas.microsoft.com/office/powerpoint/2010/main" val="341048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7" name="TextBox 6">
            <a:extLst>
              <a:ext uri="{FF2B5EF4-FFF2-40B4-BE49-F238E27FC236}">
                <a16:creationId xmlns:a16="http://schemas.microsoft.com/office/drawing/2014/main" id="{0D48915D-5385-49C6-A695-B5738304FA78}"/>
              </a:ext>
            </a:extLst>
          </p:cNvPr>
          <p:cNvSpPr txBox="1"/>
          <p:nvPr/>
        </p:nvSpPr>
        <p:spPr>
          <a:xfrm>
            <a:off x="2599101" y="787876"/>
            <a:ext cx="3832964" cy="523220"/>
          </a:xfrm>
          <a:prstGeom prst="rect">
            <a:avLst/>
          </a:prstGeom>
          <a:noFill/>
        </p:spPr>
        <p:txBody>
          <a:bodyPr wrap="square">
            <a:spAutoFit/>
          </a:bodyPr>
          <a:lstStyle/>
          <a:p>
            <a:r>
              <a:rPr lang="en-US" sz="2800" b="1" dirty="0">
                <a:solidFill>
                  <a:schemeClr val="tx1"/>
                </a:solidFill>
                <a:latin typeface="Times New Roman" panose="02020603050405020304" pitchFamily="18" charset="0"/>
                <a:cs typeface="Times New Roman" panose="02020603050405020304" pitchFamily="18" charset="0"/>
              </a:rPr>
              <a:t>REAL TIME USAGE</a:t>
            </a:r>
          </a:p>
        </p:txBody>
      </p:sp>
      <p:sp>
        <p:nvSpPr>
          <p:cNvPr id="9" name="TextBox 8">
            <a:extLst>
              <a:ext uri="{FF2B5EF4-FFF2-40B4-BE49-F238E27FC236}">
                <a16:creationId xmlns:a16="http://schemas.microsoft.com/office/drawing/2014/main" id="{E30170AB-3695-4BEE-BC09-A9D8063F039A}"/>
              </a:ext>
            </a:extLst>
          </p:cNvPr>
          <p:cNvSpPr txBox="1"/>
          <p:nvPr/>
        </p:nvSpPr>
        <p:spPr>
          <a:xfrm>
            <a:off x="2486416" y="1354376"/>
            <a:ext cx="4146116" cy="3366563"/>
          </a:xfrm>
          <a:prstGeom prst="rect">
            <a:avLst/>
          </a:prstGeom>
          <a:noFill/>
        </p:spPr>
        <p:txBody>
          <a:bodyPr wrap="square">
            <a:spAutoFit/>
          </a:bodyPr>
          <a:lstStyle/>
          <a:p>
            <a:pPr marL="285750" lvl="7" indent="-285750">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In this technological world it will protect information using    Encrypt and Decrypt method.</a:t>
            </a:r>
          </a:p>
          <a:p>
            <a:pPr marL="285750" lvl="6" indent="-285750" algn="just">
              <a:lnSpc>
                <a:spcPct val="150000"/>
              </a:lnSpc>
              <a:buFont typeface="Wingdings" panose="05000000000000000000" pitchFamily="2" charset="2"/>
              <a:buChar char="v"/>
            </a:pPr>
            <a:endParaRPr lang="en-US" sz="1800" dirty="0">
              <a:solidFill>
                <a:schemeClr val="tx1"/>
              </a:solidFill>
              <a:latin typeface="Times New Roman" panose="02020603050405020304" pitchFamily="18" charset="0"/>
              <a:cs typeface="Times New Roman" panose="02020603050405020304" pitchFamily="18" charset="0"/>
            </a:endParaRPr>
          </a:p>
          <a:p>
            <a:pPr marL="285750" lvl="6" indent="-285750" algn="just">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This is also use for our military base where they can use software approach method and communicate with each other.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5" name="Google Shape;316;p22">
            <a:extLst>
              <a:ext uri="{FF2B5EF4-FFF2-40B4-BE49-F238E27FC236}">
                <a16:creationId xmlns:a16="http://schemas.microsoft.com/office/drawing/2014/main" id="{ADEF5022-D0E5-4453-8031-62ACE093337E}"/>
              </a:ext>
            </a:extLst>
          </p:cNvPr>
          <p:cNvSpPr txBox="1">
            <a:spLocks/>
          </p:cNvSpPr>
          <p:nvPr/>
        </p:nvSpPr>
        <p:spPr>
          <a:xfrm>
            <a:off x="394570" y="433958"/>
            <a:ext cx="3537900" cy="9777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sz="2800" dirty="0">
                <a:solidFill>
                  <a:schemeClr val="tx1"/>
                </a:solidFill>
                <a:latin typeface="Times New Roman" panose="02020603050405020304" pitchFamily="18" charset="0"/>
                <a:cs typeface="Times New Roman" panose="02020603050405020304" pitchFamily="18" charset="0"/>
              </a:rPr>
              <a:t>EXISTING WORK WITH LIMITATION</a:t>
            </a:r>
          </a:p>
        </p:txBody>
      </p:sp>
      <p:sp>
        <p:nvSpPr>
          <p:cNvPr id="7" name="TextBox 6">
            <a:extLst>
              <a:ext uri="{FF2B5EF4-FFF2-40B4-BE49-F238E27FC236}">
                <a16:creationId xmlns:a16="http://schemas.microsoft.com/office/drawing/2014/main" id="{DFC4828B-BD3A-474D-9108-5101F1DC821A}"/>
              </a:ext>
            </a:extLst>
          </p:cNvPr>
          <p:cNvSpPr txBox="1"/>
          <p:nvPr/>
        </p:nvSpPr>
        <p:spPr>
          <a:xfrm>
            <a:off x="544531" y="3046079"/>
            <a:ext cx="3237978" cy="1446550"/>
          </a:xfrm>
          <a:prstGeom prst="rect">
            <a:avLst/>
          </a:prstGeom>
          <a:noFill/>
        </p:spPr>
        <p:txBody>
          <a:bodyPr wrap="square">
            <a:spAutoFit/>
          </a:bodyPr>
          <a:lstStyle/>
          <a:p>
            <a:r>
              <a:rPr lang="en-US" sz="1600" b="1" i="0" dirty="0">
                <a:solidFill>
                  <a:srgbClr val="202124"/>
                </a:solidFill>
                <a:effectLst/>
                <a:latin typeface="Times New Roman" panose="02020603050405020304" pitchFamily="18" charset="0"/>
                <a:cs typeface="Times New Roman" panose="02020603050405020304" pitchFamily="18" charset="0"/>
              </a:rPr>
              <a:t>Enigma code was that a letter could   never be encoded as itself.</a:t>
            </a:r>
          </a:p>
          <a:p>
            <a:endParaRPr lang="en-US" b="1" dirty="0">
              <a:solidFill>
                <a:srgbClr val="202124"/>
              </a:solidFill>
              <a:latin typeface="Times New Roman" panose="02020603050405020304" pitchFamily="18" charset="0"/>
              <a:cs typeface="Times New Roman" panose="02020603050405020304" pitchFamily="18" charset="0"/>
            </a:endParaRPr>
          </a:p>
          <a:p>
            <a:r>
              <a:rPr lang="en-US" b="0" i="0" dirty="0">
                <a:solidFill>
                  <a:srgbClr val="202124"/>
                </a:solidFill>
                <a:effectLst/>
                <a:latin typeface="arial" panose="020B0604020202020204" pitchFamily="34" charset="0"/>
              </a:rPr>
              <a:t>(</a:t>
            </a:r>
            <a:r>
              <a:rPr lang="en-US" b="1" i="0" dirty="0">
                <a:solidFill>
                  <a:srgbClr val="202124"/>
                </a:solidFill>
                <a:effectLst/>
                <a:latin typeface="arial" panose="020B0604020202020204" pitchFamily="34" charset="0"/>
              </a:rPr>
              <a:t>Modern computers would be able to crack the code in several minutes</a:t>
            </a:r>
            <a:r>
              <a:rPr lang="en-US" b="0" i="0" dirty="0">
                <a:solidFill>
                  <a:srgbClr val="202124"/>
                </a:solidFill>
                <a:effectLst/>
                <a:latin typeface="arial" panose="020B0604020202020204" pitchFamily="34" charset="0"/>
              </a:rPr>
              <a:t>)</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3D48F87-8B79-4D90-AD09-3901ECAF27D6}"/>
              </a:ext>
            </a:extLst>
          </p:cNvPr>
          <p:cNvSpPr txBox="1"/>
          <p:nvPr/>
        </p:nvSpPr>
        <p:spPr>
          <a:xfrm>
            <a:off x="544531" y="1811628"/>
            <a:ext cx="3319748" cy="954107"/>
          </a:xfrm>
          <a:prstGeom prst="rect">
            <a:avLst/>
          </a:prstGeom>
          <a:noFill/>
        </p:spPr>
        <p:txBody>
          <a:bodyPr wrap="square">
            <a:spAutoFit/>
          </a:bodyPr>
          <a:lstStyle/>
          <a:p>
            <a:r>
              <a:rPr lang="en-US" b="1" i="0" dirty="0">
                <a:solidFill>
                  <a:srgbClr val="202124"/>
                </a:solidFill>
                <a:effectLst/>
                <a:latin typeface="arial" panose="020B0604020202020204" pitchFamily="34" charset="0"/>
              </a:rPr>
              <a:t>The Enigma machine was considered so secure that it was used to encipher the most top-secret messages</a:t>
            </a:r>
            <a:r>
              <a:rPr lang="en-US" b="0" i="0" dirty="0">
                <a:solidFill>
                  <a:srgbClr val="202124"/>
                </a:solidFill>
                <a:effectLst/>
                <a:latin typeface="arial" panose="020B0604020202020204" pitchFamily="34" charset="0"/>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32164-3E68-4CB2-BF5B-2480679A827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Title 2">
            <a:extLst>
              <a:ext uri="{FF2B5EF4-FFF2-40B4-BE49-F238E27FC236}">
                <a16:creationId xmlns:a16="http://schemas.microsoft.com/office/drawing/2014/main" id="{B7B9CFB4-69A4-4CB8-BFB6-B51B3F34B105}"/>
              </a:ext>
            </a:extLst>
          </p:cNvPr>
          <p:cNvSpPr>
            <a:spLocks noGrp="1"/>
          </p:cNvSpPr>
          <p:nvPr>
            <p:ph type="title"/>
          </p:nvPr>
        </p:nvSpPr>
        <p:spPr>
          <a:xfrm>
            <a:off x="488515" y="1045923"/>
            <a:ext cx="5234113" cy="2438009"/>
          </a:xfrm>
        </p:spPr>
        <p:txBody>
          <a:bodyPr/>
          <a:lstStyle/>
          <a:p>
            <a:r>
              <a:rPr lang="en-US" b="1" dirty="0">
                <a:solidFill>
                  <a:schemeClr val="tx1"/>
                </a:solidFill>
                <a:latin typeface="Times New Roman" panose="02020603050405020304" pitchFamily="18" charset="0"/>
                <a:cs typeface="Times New Roman" panose="02020603050405020304" pitchFamily="18" charset="0"/>
              </a:rPr>
              <a:t>After completion the presentation we will present our code and Execute successfully then Show The live demo of our project.</a:t>
            </a:r>
          </a:p>
        </p:txBody>
      </p:sp>
    </p:spTree>
    <p:extLst>
      <p:ext uri="{BB962C8B-B14F-4D97-AF65-F5344CB8AC3E}">
        <p14:creationId xmlns:p14="http://schemas.microsoft.com/office/powerpoint/2010/main" val="204986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24"/>
        <p:cNvGrpSpPr/>
        <p:nvPr/>
      </p:nvGrpSpPr>
      <p:grpSpPr>
        <a:xfrm>
          <a:off x="0" y="0"/>
          <a:ext cx="0" cy="0"/>
          <a:chOff x="0" y="0"/>
          <a:chExt cx="0" cy="0"/>
        </a:xfrm>
      </p:grpSpPr>
      <p:sp>
        <p:nvSpPr>
          <p:cNvPr id="525" name="Google Shape;525;p39"/>
          <p:cNvSpPr txBox="1">
            <a:spLocks noGrp="1"/>
          </p:cNvSpPr>
          <p:nvPr>
            <p:ph type="title" idx="4294967295"/>
          </p:nvPr>
        </p:nvSpPr>
        <p:spPr>
          <a:xfrm>
            <a:off x="250521" y="211311"/>
            <a:ext cx="4394328"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Snapshot Of Our Project:- </a:t>
            </a:r>
            <a:endParaRPr dirty="0">
              <a:solidFill>
                <a:schemeClr val="tx1"/>
              </a:solidFill>
              <a:latin typeface="Times New Roman" panose="02020603050405020304" pitchFamily="18" charset="0"/>
              <a:cs typeface="Times New Roman" panose="02020603050405020304" pitchFamily="18" charset="0"/>
            </a:endParaRPr>
          </a:p>
        </p:txBody>
      </p:sp>
      <p:sp>
        <p:nvSpPr>
          <p:cNvPr id="526" name="Google Shape;52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539" name="Google Shape;539;p39"/>
          <p:cNvSpPr/>
          <p:nvPr/>
        </p:nvSpPr>
        <p:spPr>
          <a:xfrm>
            <a:off x="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42" name="Google Shape;539;p39">
            <a:extLst>
              <a:ext uri="{FF2B5EF4-FFF2-40B4-BE49-F238E27FC236}">
                <a16:creationId xmlns:a16="http://schemas.microsoft.com/office/drawing/2014/main" id="{9A36C426-8F20-4CE8-B5A1-8E3405EBD206}"/>
              </a:ext>
            </a:extLst>
          </p:cNvPr>
          <p:cNvSpPr/>
          <p:nvPr/>
        </p:nvSpPr>
        <p:spPr>
          <a:xfrm rot="10800000">
            <a:off x="851940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pic>
        <p:nvPicPr>
          <p:cNvPr id="23" name="Picture 22">
            <a:extLst>
              <a:ext uri="{FF2B5EF4-FFF2-40B4-BE49-F238E27FC236}">
                <a16:creationId xmlns:a16="http://schemas.microsoft.com/office/drawing/2014/main" id="{A8DCAC8C-55DB-4BAA-9D55-555472F66B60}"/>
              </a:ext>
            </a:extLst>
          </p:cNvPr>
          <p:cNvPicPr>
            <a:picLocks noChangeAspect="1"/>
          </p:cNvPicPr>
          <p:nvPr/>
        </p:nvPicPr>
        <p:blipFill>
          <a:blip r:embed="rId3"/>
          <a:stretch>
            <a:fillRect/>
          </a:stretch>
        </p:blipFill>
        <p:spPr>
          <a:xfrm>
            <a:off x="457799" y="644279"/>
            <a:ext cx="3838970" cy="2159421"/>
          </a:xfrm>
          <a:prstGeom prst="rect">
            <a:avLst/>
          </a:prstGeom>
        </p:spPr>
      </p:pic>
      <p:pic>
        <p:nvPicPr>
          <p:cNvPr id="25" name="Picture 24">
            <a:extLst>
              <a:ext uri="{FF2B5EF4-FFF2-40B4-BE49-F238E27FC236}">
                <a16:creationId xmlns:a16="http://schemas.microsoft.com/office/drawing/2014/main" id="{7248C6DD-BC8C-402D-8FA2-B44FA003A178}"/>
              </a:ext>
            </a:extLst>
          </p:cNvPr>
          <p:cNvPicPr>
            <a:picLocks noChangeAspect="1"/>
          </p:cNvPicPr>
          <p:nvPr/>
        </p:nvPicPr>
        <p:blipFill>
          <a:blip r:embed="rId4"/>
          <a:stretch>
            <a:fillRect/>
          </a:stretch>
        </p:blipFill>
        <p:spPr>
          <a:xfrm>
            <a:off x="4687107" y="352429"/>
            <a:ext cx="4060451" cy="2284004"/>
          </a:xfrm>
          <a:prstGeom prst="rect">
            <a:avLst/>
          </a:prstGeom>
        </p:spPr>
      </p:pic>
      <p:pic>
        <p:nvPicPr>
          <p:cNvPr id="27" name="Picture 26">
            <a:extLst>
              <a:ext uri="{FF2B5EF4-FFF2-40B4-BE49-F238E27FC236}">
                <a16:creationId xmlns:a16="http://schemas.microsoft.com/office/drawing/2014/main" id="{7E803CD6-7816-44F7-B229-EDE509AD298F}"/>
              </a:ext>
            </a:extLst>
          </p:cNvPr>
          <p:cNvPicPr>
            <a:picLocks noChangeAspect="1"/>
          </p:cNvPicPr>
          <p:nvPr/>
        </p:nvPicPr>
        <p:blipFill>
          <a:blip r:embed="rId5"/>
          <a:stretch>
            <a:fillRect/>
          </a:stretch>
        </p:blipFill>
        <p:spPr>
          <a:xfrm>
            <a:off x="624600" y="2997622"/>
            <a:ext cx="3838973" cy="2159422"/>
          </a:xfrm>
          <a:prstGeom prst="rect">
            <a:avLst/>
          </a:prstGeom>
        </p:spPr>
      </p:pic>
      <p:pic>
        <p:nvPicPr>
          <p:cNvPr id="5" name="Picture 4">
            <a:extLst>
              <a:ext uri="{FF2B5EF4-FFF2-40B4-BE49-F238E27FC236}">
                <a16:creationId xmlns:a16="http://schemas.microsoft.com/office/drawing/2014/main" id="{47A9CA30-C9D8-40C4-B016-978AF8E21F7C}"/>
              </a:ext>
            </a:extLst>
          </p:cNvPr>
          <p:cNvPicPr>
            <a:picLocks noChangeAspect="1"/>
          </p:cNvPicPr>
          <p:nvPr/>
        </p:nvPicPr>
        <p:blipFill>
          <a:blip r:embed="rId6"/>
          <a:stretch>
            <a:fillRect/>
          </a:stretch>
        </p:blipFill>
        <p:spPr>
          <a:xfrm>
            <a:off x="4687107" y="2788395"/>
            <a:ext cx="4060451" cy="22840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47000"/>
          </a:schemeClr>
        </a:solidFill>
        <a:effectLst/>
      </p:bgPr>
    </p:bg>
    <p:spTree>
      <p:nvGrpSpPr>
        <p:cNvPr id="1" name="Shape 524"/>
        <p:cNvGrpSpPr/>
        <p:nvPr/>
      </p:nvGrpSpPr>
      <p:grpSpPr>
        <a:xfrm>
          <a:off x="0" y="0"/>
          <a:ext cx="0" cy="0"/>
          <a:chOff x="0" y="0"/>
          <a:chExt cx="0" cy="0"/>
        </a:xfrm>
      </p:grpSpPr>
      <p:sp>
        <p:nvSpPr>
          <p:cNvPr id="525" name="Google Shape;525;p39"/>
          <p:cNvSpPr txBox="1">
            <a:spLocks noGrp="1"/>
          </p:cNvSpPr>
          <p:nvPr>
            <p:ph type="title" idx="4294967295"/>
          </p:nvPr>
        </p:nvSpPr>
        <p:spPr>
          <a:xfrm>
            <a:off x="177622" y="0"/>
            <a:ext cx="4394328"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Snapshot Of Our Project:- </a:t>
            </a:r>
            <a:endParaRPr dirty="0">
              <a:solidFill>
                <a:schemeClr val="tx1"/>
              </a:solidFill>
              <a:latin typeface="Times New Roman" panose="02020603050405020304" pitchFamily="18" charset="0"/>
              <a:cs typeface="Times New Roman" panose="02020603050405020304" pitchFamily="18" charset="0"/>
            </a:endParaRPr>
          </a:p>
        </p:txBody>
      </p:sp>
      <p:sp>
        <p:nvSpPr>
          <p:cNvPr id="526" name="Google Shape;52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539" name="Google Shape;539;p39"/>
          <p:cNvSpPr/>
          <p:nvPr/>
        </p:nvSpPr>
        <p:spPr>
          <a:xfrm>
            <a:off x="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42" name="Google Shape;539;p39">
            <a:extLst>
              <a:ext uri="{FF2B5EF4-FFF2-40B4-BE49-F238E27FC236}">
                <a16:creationId xmlns:a16="http://schemas.microsoft.com/office/drawing/2014/main" id="{9A36C426-8F20-4CE8-B5A1-8E3405EBD206}"/>
              </a:ext>
            </a:extLst>
          </p:cNvPr>
          <p:cNvSpPr/>
          <p:nvPr/>
        </p:nvSpPr>
        <p:spPr>
          <a:xfrm rot="10800000">
            <a:off x="851940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pic>
        <p:nvPicPr>
          <p:cNvPr id="3" name="Picture 2">
            <a:extLst>
              <a:ext uri="{FF2B5EF4-FFF2-40B4-BE49-F238E27FC236}">
                <a16:creationId xmlns:a16="http://schemas.microsoft.com/office/drawing/2014/main" id="{4A07ECF4-1501-417E-A18F-78F84CD4AEEE}"/>
              </a:ext>
            </a:extLst>
          </p:cNvPr>
          <p:cNvPicPr>
            <a:picLocks noChangeAspect="1"/>
          </p:cNvPicPr>
          <p:nvPr/>
        </p:nvPicPr>
        <p:blipFill>
          <a:blip r:embed="rId3"/>
          <a:stretch>
            <a:fillRect/>
          </a:stretch>
        </p:blipFill>
        <p:spPr>
          <a:xfrm>
            <a:off x="428552" y="509904"/>
            <a:ext cx="3857504" cy="2169846"/>
          </a:xfrm>
          <a:prstGeom prst="rect">
            <a:avLst/>
          </a:prstGeom>
        </p:spPr>
      </p:pic>
      <p:pic>
        <p:nvPicPr>
          <p:cNvPr id="11" name="Picture 10">
            <a:extLst>
              <a:ext uri="{FF2B5EF4-FFF2-40B4-BE49-F238E27FC236}">
                <a16:creationId xmlns:a16="http://schemas.microsoft.com/office/drawing/2014/main" id="{F91BB5AD-8856-44FB-AC46-38D8D73BBC80}"/>
              </a:ext>
            </a:extLst>
          </p:cNvPr>
          <p:cNvPicPr>
            <a:picLocks noChangeAspect="1"/>
          </p:cNvPicPr>
          <p:nvPr/>
        </p:nvPicPr>
        <p:blipFill>
          <a:blip r:embed="rId4"/>
          <a:stretch>
            <a:fillRect/>
          </a:stretch>
        </p:blipFill>
        <p:spPr>
          <a:xfrm>
            <a:off x="459384" y="2835685"/>
            <a:ext cx="3857504" cy="2169847"/>
          </a:xfrm>
          <a:prstGeom prst="rect">
            <a:avLst/>
          </a:prstGeom>
        </p:spPr>
      </p:pic>
      <p:pic>
        <p:nvPicPr>
          <p:cNvPr id="13" name="Picture 12">
            <a:extLst>
              <a:ext uri="{FF2B5EF4-FFF2-40B4-BE49-F238E27FC236}">
                <a16:creationId xmlns:a16="http://schemas.microsoft.com/office/drawing/2014/main" id="{87021A9B-6E08-407F-AE83-99318CAE79A2}"/>
              </a:ext>
            </a:extLst>
          </p:cNvPr>
          <p:cNvPicPr>
            <a:picLocks noChangeAspect="1"/>
          </p:cNvPicPr>
          <p:nvPr/>
        </p:nvPicPr>
        <p:blipFill>
          <a:blip r:embed="rId5"/>
          <a:stretch>
            <a:fillRect/>
          </a:stretch>
        </p:blipFill>
        <p:spPr>
          <a:xfrm>
            <a:off x="4468093" y="140102"/>
            <a:ext cx="4498285" cy="2530285"/>
          </a:xfrm>
          <a:prstGeom prst="rect">
            <a:avLst/>
          </a:prstGeom>
        </p:spPr>
      </p:pic>
      <p:pic>
        <p:nvPicPr>
          <p:cNvPr id="22" name="Picture 21">
            <a:extLst>
              <a:ext uri="{FF2B5EF4-FFF2-40B4-BE49-F238E27FC236}">
                <a16:creationId xmlns:a16="http://schemas.microsoft.com/office/drawing/2014/main" id="{49BE472D-52DD-4498-AF72-F24378FA3995}"/>
              </a:ext>
            </a:extLst>
          </p:cNvPr>
          <p:cNvPicPr>
            <a:picLocks noChangeAspect="1"/>
          </p:cNvPicPr>
          <p:nvPr/>
        </p:nvPicPr>
        <p:blipFill>
          <a:blip r:embed="rId6"/>
          <a:stretch>
            <a:fillRect/>
          </a:stretch>
        </p:blipFill>
        <p:spPr>
          <a:xfrm>
            <a:off x="4776272" y="2737225"/>
            <a:ext cx="4102782" cy="2307815"/>
          </a:xfrm>
          <a:prstGeom prst="rect">
            <a:avLst/>
          </a:prstGeom>
        </p:spPr>
      </p:pic>
    </p:spTree>
    <p:extLst>
      <p:ext uri="{BB962C8B-B14F-4D97-AF65-F5344CB8AC3E}">
        <p14:creationId xmlns:p14="http://schemas.microsoft.com/office/powerpoint/2010/main" val="415173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C6EFD-30DE-4581-AA55-75305B8725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3" name="Google Shape;525;p39">
            <a:extLst>
              <a:ext uri="{FF2B5EF4-FFF2-40B4-BE49-F238E27FC236}">
                <a16:creationId xmlns:a16="http://schemas.microsoft.com/office/drawing/2014/main" id="{81A6FBE3-45CA-4F95-8E89-43DBE7CDFF10}"/>
              </a:ext>
            </a:extLst>
          </p:cNvPr>
          <p:cNvSpPr txBox="1">
            <a:spLocks/>
          </p:cNvSpPr>
          <p:nvPr/>
        </p:nvSpPr>
        <p:spPr>
          <a:xfrm>
            <a:off x="276879" y="135778"/>
            <a:ext cx="4295070"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u="sng" dirty="0">
                <a:solidFill>
                  <a:schemeClr val="tx1"/>
                </a:solidFill>
                <a:latin typeface="Times New Roman" panose="02020603050405020304" pitchFamily="18" charset="0"/>
                <a:cs typeface="Times New Roman" panose="02020603050405020304" pitchFamily="18" charset="0"/>
              </a:rPr>
              <a:t>Snapshot Of Our Project :- </a:t>
            </a:r>
          </a:p>
        </p:txBody>
      </p:sp>
      <p:pic>
        <p:nvPicPr>
          <p:cNvPr id="9" name="Picture 8">
            <a:extLst>
              <a:ext uri="{FF2B5EF4-FFF2-40B4-BE49-F238E27FC236}">
                <a16:creationId xmlns:a16="http://schemas.microsoft.com/office/drawing/2014/main" id="{37590010-8179-484F-86C4-DFC156A8FC66}"/>
              </a:ext>
            </a:extLst>
          </p:cNvPr>
          <p:cNvPicPr>
            <a:picLocks noChangeAspect="1"/>
          </p:cNvPicPr>
          <p:nvPr/>
        </p:nvPicPr>
        <p:blipFill>
          <a:blip r:embed="rId2"/>
          <a:stretch>
            <a:fillRect/>
          </a:stretch>
        </p:blipFill>
        <p:spPr>
          <a:xfrm>
            <a:off x="446483" y="600636"/>
            <a:ext cx="6168630" cy="3758840"/>
          </a:xfrm>
          <a:prstGeom prst="rect">
            <a:avLst/>
          </a:prstGeom>
        </p:spPr>
      </p:pic>
      <p:sp>
        <p:nvSpPr>
          <p:cNvPr id="12" name="Google Shape;525;p39">
            <a:extLst>
              <a:ext uri="{FF2B5EF4-FFF2-40B4-BE49-F238E27FC236}">
                <a16:creationId xmlns:a16="http://schemas.microsoft.com/office/drawing/2014/main" id="{94DA638F-E364-465F-BD32-BDC49AE62142}"/>
              </a:ext>
            </a:extLst>
          </p:cNvPr>
          <p:cNvSpPr txBox="1">
            <a:spLocks/>
          </p:cNvSpPr>
          <p:nvPr/>
        </p:nvSpPr>
        <p:spPr>
          <a:xfrm>
            <a:off x="754797" y="4352557"/>
            <a:ext cx="7634303"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dirty="0">
                <a:solidFill>
                  <a:schemeClr val="tx1"/>
                </a:solidFill>
                <a:latin typeface="Times New Roman" panose="02020603050405020304" pitchFamily="18" charset="0"/>
                <a:cs typeface="Times New Roman" panose="02020603050405020304" pitchFamily="18" charset="0"/>
              </a:rPr>
              <a:t>After Run The Code you got this type interface  </a:t>
            </a:r>
          </a:p>
        </p:txBody>
      </p:sp>
      <p:sp>
        <p:nvSpPr>
          <p:cNvPr id="7" name="TextBox 6">
            <a:extLst>
              <a:ext uri="{FF2B5EF4-FFF2-40B4-BE49-F238E27FC236}">
                <a16:creationId xmlns:a16="http://schemas.microsoft.com/office/drawing/2014/main" id="{7A9DDB15-EAEF-4065-B527-388B395E26BA}"/>
              </a:ext>
            </a:extLst>
          </p:cNvPr>
          <p:cNvSpPr txBox="1"/>
          <p:nvPr/>
        </p:nvSpPr>
        <p:spPr>
          <a:xfrm>
            <a:off x="6615113" y="841020"/>
            <a:ext cx="2110977" cy="2677656"/>
          </a:xfrm>
          <a:prstGeom prst="rect">
            <a:avLst/>
          </a:prstGeom>
          <a:noFill/>
        </p:spPr>
        <p:txBody>
          <a:bodyPr wrap="square">
            <a:spAutoFit/>
          </a:bodyPr>
          <a:lstStyle/>
          <a:p>
            <a:pPr eaLnBrk="1" hangingPunct="1"/>
            <a:r>
              <a:rPr lang="en-US" altLang="en-US" sz="2400" b="1" dirty="0">
                <a:solidFill>
                  <a:schemeClr val="accent5"/>
                </a:solidFill>
                <a:latin typeface="Sitka Heading Semibold" pitchFamily="2" charset="0"/>
                <a:cs typeface="Times New Roman" panose="02020603050405020304" pitchFamily="18" charset="0"/>
              </a:rPr>
              <a:t>This Interface based on GUI ( </a:t>
            </a:r>
            <a:r>
              <a:rPr lang="en-US" altLang="en-US" sz="2400" b="1" dirty="0" err="1">
                <a:solidFill>
                  <a:schemeClr val="accent5"/>
                </a:solidFill>
                <a:latin typeface="Sitka Heading Semibold" pitchFamily="2" charset="0"/>
                <a:cs typeface="Times New Roman" panose="02020603050405020304" pitchFamily="18" charset="0"/>
              </a:rPr>
              <a:t>Graphiclal</a:t>
            </a:r>
            <a:r>
              <a:rPr lang="en-US" altLang="en-US" sz="2400" b="1" dirty="0">
                <a:solidFill>
                  <a:schemeClr val="accent5"/>
                </a:solidFill>
                <a:latin typeface="Sitka Heading Semibold" pitchFamily="2" charset="0"/>
                <a:cs typeface="Times New Roman" panose="02020603050405020304" pitchFamily="18" charset="0"/>
              </a:rPr>
              <a:t> User Interface) Using App Development</a:t>
            </a:r>
          </a:p>
        </p:txBody>
      </p:sp>
    </p:spTree>
    <p:extLst>
      <p:ext uri="{BB962C8B-B14F-4D97-AF65-F5344CB8AC3E}">
        <p14:creationId xmlns:p14="http://schemas.microsoft.com/office/powerpoint/2010/main" val="371169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C6EFD-30DE-4581-AA55-75305B8725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Google Shape;525;p39">
            <a:extLst>
              <a:ext uri="{FF2B5EF4-FFF2-40B4-BE49-F238E27FC236}">
                <a16:creationId xmlns:a16="http://schemas.microsoft.com/office/drawing/2014/main" id="{81A6FBE3-45CA-4F95-8E89-43DBE7CDFF10}"/>
              </a:ext>
            </a:extLst>
          </p:cNvPr>
          <p:cNvSpPr txBox="1">
            <a:spLocks/>
          </p:cNvSpPr>
          <p:nvPr/>
        </p:nvSpPr>
        <p:spPr>
          <a:xfrm>
            <a:off x="276930" y="237904"/>
            <a:ext cx="4295070"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u="sng" dirty="0">
                <a:solidFill>
                  <a:schemeClr val="tx1"/>
                </a:solidFill>
                <a:latin typeface="Times New Roman" panose="02020603050405020304" pitchFamily="18" charset="0"/>
                <a:cs typeface="Times New Roman" panose="02020603050405020304" pitchFamily="18" charset="0"/>
              </a:rPr>
              <a:t>Snapshot Of Our Project :- </a:t>
            </a:r>
          </a:p>
        </p:txBody>
      </p:sp>
      <p:sp>
        <p:nvSpPr>
          <p:cNvPr id="12" name="Google Shape;525;p39">
            <a:extLst>
              <a:ext uri="{FF2B5EF4-FFF2-40B4-BE49-F238E27FC236}">
                <a16:creationId xmlns:a16="http://schemas.microsoft.com/office/drawing/2014/main" id="{94DA638F-E364-465F-BD32-BDC49AE62142}"/>
              </a:ext>
            </a:extLst>
          </p:cNvPr>
          <p:cNvSpPr txBox="1">
            <a:spLocks/>
          </p:cNvSpPr>
          <p:nvPr/>
        </p:nvSpPr>
        <p:spPr>
          <a:xfrm>
            <a:off x="457200" y="4314828"/>
            <a:ext cx="8293894" cy="6605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sz="1800" dirty="0">
                <a:solidFill>
                  <a:schemeClr val="tx1"/>
                </a:solidFill>
                <a:latin typeface="Sitka Small Semibold" pitchFamily="2" charset="0"/>
                <a:cs typeface="Times New Roman" panose="02020603050405020304" pitchFamily="18" charset="0"/>
              </a:rPr>
              <a:t>After Run The Code you got this type interface, And these are the connection of inside the software Enigma machine.  </a:t>
            </a:r>
          </a:p>
        </p:txBody>
      </p:sp>
      <p:pic>
        <p:nvPicPr>
          <p:cNvPr id="13" name="Picture 12">
            <a:extLst>
              <a:ext uri="{FF2B5EF4-FFF2-40B4-BE49-F238E27FC236}">
                <a16:creationId xmlns:a16="http://schemas.microsoft.com/office/drawing/2014/main" id="{7C33A91B-8D12-470C-AE18-457305D34F20}"/>
              </a:ext>
            </a:extLst>
          </p:cNvPr>
          <p:cNvPicPr>
            <a:picLocks noChangeAspect="1"/>
          </p:cNvPicPr>
          <p:nvPr/>
        </p:nvPicPr>
        <p:blipFill>
          <a:blip r:embed="rId2"/>
          <a:stretch>
            <a:fillRect/>
          </a:stretch>
        </p:blipFill>
        <p:spPr>
          <a:xfrm>
            <a:off x="457200" y="730451"/>
            <a:ext cx="6372226" cy="3584377"/>
          </a:xfrm>
          <a:prstGeom prst="rect">
            <a:avLst/>
          </a:prstGeom>
        </p:spPr>
      </p:pic>
      <p:sp>
        <p:nvSpPr>
          <p:cNvPr id="14" name="TextBox 13">
            <a:extLst>
              <a:ext uri="{FF2B5EF4-FFF2-40B4-BE49-F238E27FC236}">
                <a16:creationId xmlns:a16="http://schemas.microsoft.com/office/drawing/2014/main" id="{DD2708B6-896D-41AB-9CDF-577664716665}"/>
              </a:ext>
            </a:extLst>
          </p:cNvPr>
          <p:cNvSpPr txBox="1"/>
          <p:nvPr/>
        </p:nvSpPr>
        <p:spPr>
          <a:xfrm>
            <a:off x="6829426" y="1133498"/>
            <a:ext cx="2110977" cy="1938992"/>
          </a:xfrm>
          <a:prstGeom prst="rect">
            <a:avLst/>
          </a:prstGeom>
          <a:noFill/>
        </p:spPr>
        <p:txBody>
          <a:bodyPr wrap="square">
            <a:spAutoFit/>
          </a:bodyPr>
          <a:lstStyle/>
          <a:p>
            <a:pPr eaLnBrk="1" hangingPunct="1"/>
            <a:r>
              <a:rPr lang="en-US" altLang="en-US" sz="2400" b="1" dirty="0">
                <a:solidFill>
                  <a:schemeClr val="accent5"/>
                </a:solidFill>
                <a:latin typeface="Sitka Heading Semibold" pitchFamily="2" charset="0"/>
                <a:cs typeface="Times New Roman" panose="02020603050405020304" pitchFamily="18" charset="0"/>
              </a:rPr>
              <a:t>This Interface based on GUI ( </a:t>
            </a:r>
            <a:r>
              <a:rPr lang="en-US" altLang="en-US" sz="2400" b="1" dirty="0" err="1">
                <a:solidFill>
                  <a:schemeClr val="accent5"/>
                </a:solidFill>
                <a:latin typeface="Sitka Heading Semibold" pitchFamily="2" charset="0"/>
                <a:cs typeface="Times New Roman" panose="02020603050405020304" pitchFamily="18" charset="0"/>
              </a:rPr>
              <a:t>Graphiclal</a:t>
            </a:r>
            <a:r>
              <a:rPr lang="en-US" altLang="en-US" sz="2400" b="1" dirty="0">
                <a:solidFill>
                  <a:schemeClr val="accent5"/>
                </a:solidFill>
                <a:latin typeface="Sitka Heading Semibold" pitchFamily="2" charset="0"/>
                <a:cs typeface="Times New Roman" panose="02020603050405020304" pitchFamily="18" charset="0"/>
              </a:rPr>
              <a:t> User Interface)</a:t>
            </a:r>
          </a:p>
        </p:txBody>
      </p:sp>
    </p:spTree>
    <p:extLst>
      <p:ext uri="{BB962C8B-B14F-4D97-AF65-F5344CB8AC3E}">
        <p14:creationId xmlns:p14="http://schemas.microsoft.com/office/powerpoint/2010/main" val="2545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113F4-56E9-488C-9010-9BBC8D13E3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3" name="Picture 2">
            <a:extLst>
              <a:ext uri="{FF2B5EF4-FFF2-40B4-BE49-F238E27FC236}">
                <a16:creationId xmlns:a16="http://schemas.microsoft.com/office/drawing/2014/main" id="{34209847-6109-488F-811C-16DCA06C7D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7500" y="1315921"/>
            <a:ext cx="3908323" cy="251165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FB7E5F4-9DD3-4C9F-8379-1BDE88D114DD}"/>
              </a:ext>
            </a:extLst>
          </p:cNvPr>
          <p:cNvSpPr txBox="1"/>
          <p:nvPr/>
        </p:nvSpPr>
        <p:spPr>
          <a:xfrm>
            <a:off x="869059" y="707243"/>
            <a:ext cx="4572000" cy="461665"/>
          </a:xfrm>
          <a:prstGeom prst="rect">
            <a:avLst/>
          </a:prstGeom>
          <a:noFill/>
        </p:spPr>
        <p:txBody>
          <a:bodyPr wrap="square">
            <a:spAutoFit/>
          </a:bodyPr>
          <a:lstStyle/>
          <a:p>
            <a:r>
              <a:rPr lang="en-US" sz="2400" b="1" dirty="0">
                <a:solidFill>
                  <a:schemeClr val="tx1"/>
                </a:solidFill>
                <a:latin typeface="Maiandra GD" panose="020E0502030308020204" pitchFamily="34" charset="0"/>
              </a:rPr>
              <a:t>Introduction – group - 06</a:t>
            </a:r>
            <a:endParaRPr lang="en-IN" sz="2400" b="1" dirty="0">
              <a:solidFill>
                <a:schemeClr val="tx1"/>
              </a:solidFill>
              <a:latin typeface="Maiandra GD" panose="020E0502030308020204" pitchFamily="34" charset="0"/>
            </a:endParaRPr>
          </a:p>
        </p:txBody>
      </p:sp>
      <p:sp>
        <p:nvSpPr>
          <p:cNvPr id="6" name="Google Shape;240;p13">
            <a:extLst>
              <a:ext uri="{FF2B5EF4-FFF2-40B4-BE49-F238E27FC236}">
                <a16:creationId xmlns:a16="http://schemas.microsoft.com/office/drawing/2014/main" id="{9F5B9411-27BF-4A56-8089-D2F78932DA9C}"/>
              </a:ext>
            </a:extLst>
          </p:cNvPr>
          <p:cNvSpPr txBox="1">
            <a:spLocks/>
          </p:cNvSpPr>
          <p:nvPr/>
        </p:nvSpPr>
        <p:spPr>
          <a:xfrm>
            <a:off x="327747" y="1315921"/>
            <a:ext cx="4899000" cy="15333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tx1"/>
                </a:solidFill>
                <a:latin typeface="Maiandra GD" panose="020E0502030308020204" pitchFamily="34" charset="0"/>
                <a:ea typeface="Cambria" panose="02040503050406030204" pitchFamily="18" charset="0"/>
                <a:cs typeface="Microsoft Sans Serif" panose="020B0604020202020204" pitchFamily="34" charset="0"/>
              </a:rPr>
              <a:t>“Software Approach To Enigma Machine”</a:t>
            </a:r>
            <a:endParaRPr lang="en-US" sz="3600" b="1" dirty="0">
              <a:solidFill>
                <a:schemeClr val="tx1"/>
              </a:solidFill>
              <a:latin typeface="Maiandra GD" panose="020E0502030308020204" pitchFamily="34" charset="0"/>
              <a:ea typeface="Cambria" panose="02040503050406030204" pitchFamily="18" charset="0"/>
            </a:endParaRPr>
          </a:p>
        </p:txBody>
      </p:sp>
      <p:sp>
        <p:nvSpPr>
          <p:cNvPr id="8" name="Google Shape;240;p46">
            <a:extLst>
              <a:ext uri="{FF2B5EF4-FFF2-40B4-BE49-F238E27FC236}">
                <a16:creationId xmlns:a16="http://schemas.microsoft.com/office/drawing/2014/main" id="{CAF6226C-B359-4D7B-8FEF-CE8BD6C60E1E}"/>
              </a:ext>
            </a:extLst>
          </p:cNvPr>
          <p:cNvSpPr txBox="1">
            <a:spLocks/>
          </p:cNvSpPr>
          <p:nvPr/>
        </p:nvSpPr>
        <p:spPr>
          <a:xfrm>
            <a:off x="327747" y="3127054"/>
            <a:ext cx="4416832" cy="606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r>
              <a:rPr lang="en-IN" sz="2400" b="1" dirty="0">
                <a:solidFill>
                  <a:schemeClr val="tx1"/>
                </a:solidFill>
                <a:latin typeface="Maiandra GD" panose="020E0502030308020204" pitchFamily="34" charset="0"/>
                <a:cs typeface="Mongolian Baiti" panose="03000500000000000000" pitchFamily="66" charset="0"/>
              </a:rPr>
              <a:t>Presented By – Sourabh </a:t>
            </a:r>
            <a:r>
              <a:rPr lang="en-IN" sz="2400" b="1" dirty="0" err="1">
                <a:solidFill>
                  <a:schemeClr val="tx1"/>
                </a:solidFill>
                <a:latin typeface="Maiandra GD" panose="020E0502030308020204" pitchFamily="34" charset="0"/>
                <a:cs typeface="Mongolian Baiti" panose="03000500000000000000" pitchFamily="66" charset="0"/>
              </a:rPr>
              <a:t>Sahu</a:t>
            </a:r>
            <a:endParaRPr lang="en-IN" sz="2400" b="1" dirty="0">
              <a:solidFill>
                <a:schemeClr val="tx1"/>
              </a:solidFill>
              <a:latin typeface="Maiandra GD" panose="020E0502030308020204" pitchFamily="34" charset="0"/>
              <a:cs typeface="Mongolian Baiti" panose="03000500000000000000" pitchFamily="66" charset="0"/>
            </a:endParaRPr>
          </a:p>
        </p:txBody>
      </p:sp>
    </p:spTree>
    <p:extLst>
      <p:ext uri="{BB962C8B-B14F-4D97-AF65-F5344CB8AC3E}">
        <p14:creationId xmlns:p14="http://schemas.microsoft.com/office/powerpoint/2010/main" val="31458971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alpha val="59000"/>
          </a:srgb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D86AD-38AA-4715-8BD3-6DE41277D0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4" name="Google Shape;674;p44">
            <a:extLst>
              <a:ext uri="{FF2B5EF4-FFF2-40B4-BE49-F238E27FC236}">
                <a16:creationId xmlns:a16="http://schemas.microsoft.com/office/drawing/2014/main" id="{22976EF1-C5DE-411E-8ED8-17918CB6A23A}"/>
              </a:ext>
            </a:extLst>
          </p:cNvPr>
          <p:cNvSpPr txBox="1">
            <a:spLocks/>
          </p:cNvSpPr>
          <p:nvPr/>
        </p:nvSpPr>
        <p:spPr>
          <a:xfrm>
            <a:off x="559619" y="222608"/>
            <a:ext cx="2184400" cy="60959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Times New Roman" panose="02020603050405020304" pitchFamily="18" charset="0"/>
                <a:cs typeface="Times New Roman" panose="02020603050405020304" pitchFamily="18" charset="0"/>
              </a:rPr>
              <a:t>Testing :- </a:t>
            </a:r>
          </a:p>
        </p:txBody>
      </p:sp>
      <p:sp>
        <p:nvSpPr>
          <p:cNvPr id="6" name="TextBox 5">
            <a:extLst>
              <a:ext uri="{FF2B5EF4-FFF2-40B4-BE49-F238E27FC236}">
                <a16:creationId xmlns:a16="http://schemas.microsoft.com/office/drawing/2014/main" id="{EEEEE699-2F62-4E8E-81AE-883D1A0D7E1A}"/>
              </a:ext>
            </a:extLst>
          </p:cNvPr>
          <p:cNvSpPr txBox="1"/>
          <p:nvPr/>
        </p:nvSpPr>
        <p:spPr>
          <a:xfrm>
            <a:off x="2813546" y="358130"/>
            <a:ext cx="4932349" cy="338554"/>
          </a:xfrm>
          <a:prstGeom prst="rect">
            <a:avLst/>
          </a:prstGeom>
          <a:noFill/>
        </p:spPr>
        <p:txBody>
          <a:bodyPr wrap="square">
            <a:spAutoFit/>
          </a:bodyPr>
          <a:lstStyle/>
          <a:p>
            <a:pPr algn="just" eaLnBrk="1" hangingPunct="1"/>
            <a:r>
              <a:rPr lang="en-US" altLang="en-US" sz="1600" dirty="0">
                <a:solidFill>
                  <a:schemeClr val="bg1"/>
                </a:solidFill>
                <a:latin typeface="Times New Roman" panose="02020603050405020304" pitchFamily="18" charset="0"/>
                <a:cs typeface="Times New Roman" panose="02020603050405020304" pitchFamily="18" charset="0"/>
              </a:rPr>
              <a:t>Suppose for testing purpose we will take here one test.  </a:t>
            </a:r>
          </a:p>
        </p:txBody>
      </p:sp>
      <p:sp>
        <p:nvSpPr>
          <p:cNvPr id="7" name="TextBox 6">
            <a:extLst>
              <a:ext uri="{FF2B5EF4-FFF2-40B4-BE49-F238E27FC236}">
                <a16:creationId xmlns:a16="http://schemas.microsoft.com/office/drawing/2014/main" id="{1B408A9A-C858-41E5-ABD4-BE22361168B4}"/>
              </a:ext>
            </a:extLst>
          </p:cNvPr>
          <p:cNvSpPr txBox="1"/>
          <p:nvPr/>
        </p:nvSpPr>
        <p:spPr>
          <a:xfrm>
            <a:off x="929147" y="851169"/>
            <a:ext cx="6998109" cy="4124206"/>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Normal Text Message:-  VIT BHOPAL</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Rotor Position :- </a:t>
            </a:r>
            <a:r>
              <a:rPr lang="en-US" sz="2000" b="1" dirty="0">
                <a:solidFill>
                  <a:schemeClr val="bg1"/>
                </a:solidFill>
                <a:highlight>
                  <a:srgbClr val="FF0000"/>
                </a:highlight>
                <a:latin typeface="Times New Roman" panose="02020603050405020304" pitchFamily="18" charset="0"/>
                <a:cs typeface="Times New Roman" panose="02020603050405020304" pitchFamily="18" charset="0"/>
              </a:rPr>
              <a:t>1-5-2</a:t>
            </a:r>
            <a:r>
              <a:rPr lang="en-US" sz="20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  </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Rotor Dial No. :- </a:t>
            </a:r>
            <a:r>
              <a:rPr lang="en-US" sz="1800" b="1" dirty="0">
                <a:solidFill>
                  <a:schemeClr val="bg1"/>
                </a:solidFill>
                <a:highlight>
                  <a:srgbClr val="FF0000"/>
                </a:highlight>
                <a:latin typeface="Times New Roman" panose="02020603050405020304" pitchFamily="18" charset="0"/>
                <a:cs typeface="Times New Roman" panose="02020603050405020304" pitchFamily="18" charset="0"/>
              </a:rPr>
              <a:t>12-1-5</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Connection :-    Q-B    E-M   T-P   U-P    I-D</a:t>
            </a:r>
          </a:p>
          <a:p>
            <a:r>
              <a:rPr lang="en-US" sz="1600" b="1" dirty="0">
                <a:solidFill>
                  <a:schemeClr val="bg1"/>
                </a:solidFill>
                <a:latin typeface="Times New Roman" panose="02020603050405020304" pitchFamily="18" charset="0"/>
                <a:cs typeface="Times New Roman" panose="02020603050405020304" pitchFamily="18" charset="0"/>
              </a:rPr>
              <a:t>                           O-J    X-L    S-L   G-V   C-N</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Encrypted Message :- SJJQSXXVB</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Now, Again set the same rotor position because after enter the  Normal message rotor dial position will change so we need to set the same rotor dial position and Enter the Encrypted Message. </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Decrypted Message:- VIT BHOPAL</a:t>
            </a:r>
          </a:p>
        </p:txBody>
      </p:sp>
    </p:spTree>
    <p:extLst>
      <p:ext uri="{BB962C8B-B14F-4D97-AF65-F5344CB8AC3E}">
        <p14:creationId xmlns:p14="http://schemas.microsoft.com/office/powerpoint/2010/main" val="135719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3"/>
        <p:cNvGrpSpPr/>
        <p:nvPr/>
      </p:nvGrpSpPr>
      <p:grpSpPr>
        <a:xfrm>
          <a:off x="0" y="0"/>
          <a:ext cx="0" cy="0"/>
          <a:chOff x="0" y="0"/>
          <a:chExt cx="0" cy="0"/>
        </a:xfrm>
      </p:grpSpPr>
      <p:sp>
        <p:nvSpPr>
          <p:cNvPr id="674" name="Google Shape;674;p44"/>
          <p:cNvSpPr txBox="1">
            <a:spLocks noGrp="1"/>
          </p:cNvSpPr>
          <p:nvPr>
            <p:ph type="title"/>
          </p:nvPr>
        </p:nvSpPr>
        <p:spPr>
          <a:xfrm>
            <a:off x="1376348" y="539768"/>
            <a:ext cx="2174781" cy="5863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Discussion</a:t>
            </a:r>
            <a:endParaRPr dirty="0">
              <a:solidFill>
                <a:schemeClr val="tx1"/>
              </a:solidFill>
              <a:latin typeface="Times New Roman" panose="02020603050405020304" pitchFamily="18" charset="0"/>
              <a:cs typeface="Times New Roman" panose="02020603050405020304" pitchFamily="18" charset="0"/>
            </a:endParaRPr>
          </a:p>
        </p:txBody>
      </p:sp>
      <p:sp>
        <p:nvSpPr>
          <p:cNvPr id="675" name="Google Shape;675;p4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33" name="TextBox 32">
            <a:extLst>
              <a:ext uri="{FF2B5EF4-FFF2-40B4-BE49-F238E27FC236}">
                <a16:creationId xmlns:a16="http://schemas.microsoft.com/office/drawing/2014/main" id="{4337647D-8196-4E50-BCF1-E2DBD034E6A7}"/>
              </a:ext>
            </a:extLst>
          </p:cNvPr>
          <p:cNvSpPr txBox="1"/>
          <p:nvPr/>
        </p:nvSpPr>
        <p:spPr>
          <a:xfrm>
            <a:off x="457198" y="1236517"/>
            <a:ext cx="5417507" cy="3293209"/>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In future this project may be .</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In World War II where the Enigma Machine was used for communication . </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err="1">
                <a:latin typeface="Times New Roman" panose="02020603050405020304" pitchFamily="18" charset="0"/>
                <a:cs typeface="Times New Roman" panose="02020603050405020304" pitchFamily="18" charset="0"/>
              </a:rPr>
              <a:t>Similer</a:t>
            </a:r>
            <a:r>
              <a:rPr lang="en-US" sz="1600" dirty="0">
                <a:latin typeface="Times New Roman" panose="02020603050405020304" pitchFamily="18" charset="0"/>
                <a:cs typeface="Times New Roman" panose="02020603050405020304" pitchFamily="18" charset="0"/>
              </a:rPr>
              <a:t> this project use in future like for gaming .</a:t>
            </a: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If we developed this project a large structure then it will be sufficient for more secure the information.</a:t>
            </a: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And it is very reliable for our military base where they can use software approach method and communicate with each others.</a:t>
            </a:r>
          </a:p>
        </p:txBody>
      </p:sp>
      <p:grpSp>
        <p:nvGrpSpPr>
          <p:cNvPr id="5" name="Google Shape;1658;p50">
            <a:extLst>
              <a:ext uri="{FF2B5EF4-FFF2-40B4-BE49-F238E27FC236}">
                <a16:creationId xmlns:a16="http://schemas.microsoft.com/office/drawing/2014/main" id="{41508BD3-22BD-4AEE-BE5E-04F4F8BB95E8}"/>
              </a:ext>
            </a:extLst>
          </p:cNvPr>
          <p:cNvGrpSpPr/>
          <p:nvPr/>
        </p:nvGrpSpPr>
        <p:grpSpPr>
          <a:xfrm>
            <a:off x="624527" y="569933"/>
            <a:ext cx="445578" cy="445773"/>
            <a:chOff x="557511" y="3214925"/>
            <a:chExt cx="719836" cy="720150"/>
          </a:xfrm>
        </p:grpSpPr>
        <p:sp>
          <p:nvSpPr>
            <p:cNvPr id="6" name="Google Shape;1659;p50">
              <a:extLst>
                <a:ext uri="{FF2B5EF4-FFF2-40B4-BE49-F238E27FC236}">
                  <a16:creationId xmlns:a16="http://schemas.microsoft.com/office/drawing/2014/main" id="{09768312-8E97-4DED-BD6D-8BCA16F0A4F9}"/>
                </a:ext>
              </a:extLst>
            </p:cNvPr>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660;p50">
              <a:extLst>
                <a:ext uri="{FF2B5EF4-FFF2-40B4-BE49-F238E27FC236}">
                  <a16:creationId xmlns:a16="http://schemas.microsoft.com/office/drawing/2014/main" id="{718FDA78-EF5E-493A-B7CE-5C9083BD759B}"/>
                </a:ext>
              </a:extLst>
            </p:cNvPr>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661;p50">
              <a:extLst>
                <a:ext uri="{FF2B5EF4-FFF2-40B4-BE49-F238E27FC236}">
                  <a16:creationId xmlns:a16="http://schemas.microsoft.com/office/drawing/2014/main" id="{84BD1D69-377F-4CBB-B21E-7C678D012F60}"/>
                </a:ext>
              </a:extLst>
            </p:cNvPr>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662;p50">
              <a:extLst>
                <a:ext uri="{FF2B5EF4-FFF2-40B4-BE49-F238E27FC236}">
                  <a16:creationId xmlns:a16="http://schemas.microsoft.com/office/drawing/2014/main" id="{A21B58C6-F012-446B-BDB0-7FDC93E819B8}"/>
                </a:ext>
              </a:extLst>
            </p:cNvPr>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1696791" y="496500"/>
            <a:ext cx="1281448" cy="5528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Result </a:t>
            </a:r>
            <a:endParaRPr dirty="0">
              <a:solidFill>
                <a:schemeClr val="tx1"/>
              </a:solidFill>
              <a:latin typeface="Times New Roman" panose="02020603050405020304" pitchFamily="18" charset="0"/>
              <a:cs typeface="Times New Roman" panose="02020603050405020304" pitchFamily="18" charset="0"/>
            </a:endParaRP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7" name="Text Box 125">
            <a:extLst>
              <a:ext uri="{FF2B5EF4-FFF2-40B4-BE49-F238E27FC236}">
                <a16:creationId xmlns:a16="http://schemas.microsoft.com/office/drawing/2014/main" id="{130F5921-2D7F-464B-863D-6908E51D219F}"/>
              </a:ext>
            </a:extLst>
          </p:cNvPr>
          <p:cNvSpPr txBox="1">
            <a:spLocks noChangeArrowheads="1"/>
          </p:cNvSpPr>
          <p:nvPr/>
        </p:nvSpPr>
        <p:spPr bwMode="auto">
          <a:xfrm>
            <a:off x="19967575" y="4551363"/>
            <a:ext cx="10969625" cy="95758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800" dirty="0">
                <a:latin typeface="Times New Roman" panose="02020603050405020304" pitchFamily="18" charset="0"/>
                <a:cs typeface="Times New Roman" panose="02020603050405020304" pitchFamily="18" charset="0"/>
              </a:rPr>
              <a:t>In Software Approach To Enigma Machine produce a good Result </a:t>
            </a:r>
          </a:p>
          <a:p>
            <a:pPr eaLnBrk="1" hangingPunct="1"/>
            <a:r>
              <a:rPr lang="en-US" altLang="en-US" sz="1800" dirty="0">
                <a:latin typeface="Times New Roman" panose="02020603050405020304" pitchFamily="18" charset="0"/>
                <a:cs typeface="Times New Roman" panose="02020603050405020304" pitchFamily="18" charset="0"/>
              </a:rPr>
              <a:t>Which is very clear and clarifying that </a:t>
            </a:r>
          </a:p>
          <a:p>
            <a:pPr eaLnBrk="1" hangingPunct="1"/>
            <a:r>
              <a:rPr lang="en-US" altLang="en-US" sz="1800" dirty="0">
                <a:latin typeface="Times New Roman" panose="02020603050405020304" pitchFamily="18" charset="0"/>
                <a:cs typeface="Times New Roman" panose="02020603050405020304" pitchFamily="18" charset="0"/>
              </a:rPr>
              <a:t>When we are trying to encrypt or decrypt the any  messages using substitution techniques or encryption and decryption method.</a:t>
            </a:r>
          </a:p>
          <a:p>
            <a:pPr eaLnBrk="1" hangingPunct="1"/>
            <a:r>
              <a:rPr lang="en-US" altLang="en-US" sz="1800" dirty="0">
                <a:latin typeface="Times New Roman" panose="02020603050405020304" pitchFamily="18" charset="0"/>
                <a:cs typeface="Times New Roman" panose="02020603050405020304" pitchFamily="18" charset="0"/>
              </a:rPr>
              <a:t>That is </a:t>
            </a:r>
            <a:r>
              <a:rPr lang="en-US" altLang="en-US" sz="1800" dirty="0" err="1">
                <a:latin typeface="Times New Roman" panose="02020603050405020304" pitchFamily="18" charset="0"/>
                <a:cs typeface="Times New Roman" panose="02020603050405020304" pitchFamily="18" charset="0"/>
              </a:rPr>
              <a:t>easly</a:t>
            </a:r>
            <a:r>
              <a:rPr lang="en-US" altLang="en-US" sz="1800" dirty="0">
                <a:latin typeface="Times New Roman" panose="02020603050405020304" pitchFamily="18" charset="0"/>
                <a:cs typeface="Times New Roman" panose="02020603050405020304" pitchFamily="18" charset="0"/>
              </a:rPr>
              <a:t> encrypt or decrypt the messages without any error.</a:t>
            </a:r>
          </a:p>
          <a:p>
            <a:pPr eaLnBrk="1" hangingPunct="1"/>
            <a:endParaRPr lang="en-US" altLang="en-US" sz="1800" dirty="0">
              <a:latin typeface="Times New Roman" panose="02020603050405020304" pitchFamily="18" charset="0"/>
              <a:cs typeface="Times New Roman" panose="02020603050405020304" pitchFamily="18" charset="0"/>
            </a:endParaRPr>
          </a:p>
          <a:p>
            <a:pPr eaLnBrk="1" hangingPunct="1"/>
            <a:r>
              <a:rPr lang="en-US" altLang="en-US" sz="1800" dirty="0">
                <a:latin typeface="Times New Roman" panose="02020603050405020304" pitchFamily="18" charset="0"/>
                <a:cs typeface="Times New Roman" panose="02020603050405020304" pitchFamily="18" charset="0"/>
              </a:rPr>
              <a:t>This project is very capable to secure the information . </a:t>
            </a:r>
          </a:p>
          <a:p>
            <a:pPr eaLnBrk="1" hangingPunct="1"/>
            <a:r>
              <a:rPr lang="en-US" altLang="en-US" sz="1800" dirty="0">
                <a:latin typeface="Times New Roman" panose="02020603050405020304" pitchFamily="18" charset="0"/>
                <a:cs typeface="Times New Roman" panose="02020603050405020304" pitchFamily="18" charset="0"/>
              </a:rPr>
              <a:t>And as you know the Enigma machine is used  in world war II so it also use to for our military base where they can use software approach method and communicate with each other. </a:t>
            </a:r>
          </a:p>
        </p:txBody>
      </p:sp>
      <p:sp>
        <p:nvSpPr>
          <p:cNvPr id="8" name="Text Box 125">
            <a:extLst>
              <a:ext uri="{FF2B5EF4-FFF2-40B4-BE49-F238E27FC236}">
                <a16:creationId xmlns:a16="http://schemas.microsoft.com/office/drawing/2014/main" id="{A1FCF274-1F03-4DFB-A007-84ABD38072BB}"/>
              </a:ext>
            </a:extLst>
          </p:cNvPr>
          <p:cNvSpPr txBox="1">
            <a:spLocks noChangeArrowheads="1"/>
          </p:cNvSpPr>
          <p:nvPr/>
        </p:nvSpPr>
        <p:spPr bwMode="auto">
          <a:xfrm>
            <a:off x="16249874" y="2082913"/>
            <a:ext cx="10969625" cy="95758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4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3252DF7-FDFF-4E33-9AB9-EF32E139D883}"/>
              </a:ext>
            </a:extLst>
          </p:cNvPr>
          <p:cNvSpPr txBox="1"/>
          <p:nvPr/>
        </p:nvSpPr>
        <p:spPr>
          <a:xfrm>
            <a:off x="502276" y="1227377"/>
            <a:ext cx="4951927" cy="289310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Software Approach To Enigma Machine produce a good Result </a:t>
            </a:r>
          </a:p>
          <a:p>
            <a:r>
              <a:rPr lang="en-US" dirty="0">
                <a:latin typeface="Times New Roman" panose="02020603050405020304" pitchFamily="18" charset="0"/>
                <a:cs typeface="Times New Roman" panose="02020603050405020304" pitchFamily="18" charset="0"/>
              </a:rPr>
              <a:t>Which is very clear and clarifying that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we are trying to encrypt or decrypt the any  messages using substitution techniques or encryption and decryption method.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That is </a:t>
            </a:r>
            <a:r>
              <a:rPr lang="en-US" dirty="0" err="1">
                <a:latin typeface="Times New Roman" panose="02020603050405020304" pitchFamily="18" charset="0"/>
                <a:cs typeface="Times New Roman" panose="02020603050405020304" pitchFamily="18" charset="0"/>
              </a:rPr>
              <a:t>easly</a:t>
            </a:r>
            <a:r>
              <a:rPr lang="en-US" dirty="0">
                <a:latin typeface="Times New Roman" panose="02020603050405020304" pitchFamily="18" charset="0"/>
                <a:cs typeface="Times New Roman" panose="02020603050405020304" pitchFamily="18" charset="0"/>
              </a:rPr>
              <a:t> encrypt or decrypt the messages without any error.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project is very capable to secure the information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 as you know the Enigma machine is used  in world war II so it also use to for our military base where they can use software approach method and communicate with each other. </a:t>
            </a:r>
          </a:p>
        </p:txBody>
      </p:sp>
      <p:grpSp>
        <p:nvGrpSpPr>
          <p:cNvPr id="26" name="Google Shape;1418;p50">
            <a:extLst>
              <a:ext uri="{FF2B5EF4-FFF2-40B4-BE49-F238E27FC236}">
                <a16:creationId xmlns:a16="http://schemas.microsoft.com/office/drawing/2014/main" id="{2DC3875F-A7D8-4EEB-845E-DF0C7F8E20BC}"/>
              </a:ext>
            </a:extLst>
          </p:cNvPr>
          <p:cNvGrpSpPr/>
          <p:nvPr/>
        </p:nvGrpSpPr>
        <p:grpSpPr>
          <a:xfrm>
            <a:off x="671825" y="470218"/>
            <a:ext cx="603184" cy="552805"/>
            <a:chOff x="10914618" y="2682187"/>
            <a:chExt cx="720033" cy="720033"/>
          </a:xfrm>
        </p:grpSpPr>
        <p:sp>
          <p:nvSpPr>
            <p:cNvPr id="27" name="Google Shape;1419;p50">
              <a:extLst>
                <a:ext uri="{FF2B5EF4-FFF2-40B4-BE49-F238E27FC236}">
                  <a16:creationId xmlns:a16="http://schemas.microsoft.com/office/drawing/2014/main" id="{3845ADF4-5F0C-4341-B921-DF786244599B}"/>
                </a:ext>
              </a:extLst>
            </p:cNvPr>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420;p50">
              <a:extLst>
                <a:ext uri="{FF2B5EF4-FFF2-40B4-BE49-F238E27FC236}">
                  <a16:creationId xmlns:a16="http://schemas.microsoft.com/office/drawing/2014/main" id="{34BAA52C-7C3B-441C-AAE4-9B7290798285}"/>
                </a:ext>
              </a:extLst>
            </p:cNvPr>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421;p50">
              <a:extLst>
                <a:ext uri="{FF2B5EF4-FFF2-40B4-BE49-F238E27FC236}">
                  <a16:creationId xmlns:a16="http://schemas.microsoft.com/office/drawing/2014/main" id="{169AEA68-2EFB-44E6-9836-DE5DF535078A}"/>
                </a:ext>
              </a:extLst>
            </p:cNvPr>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422;p50">
              <a:extLst>
                <a:ext uri="{FF2B5EF4-FFF2-40B4-BE49-F238E27FC236}">
                  <a16:creationId xmlns:a16="http://schemas.microsoft.com/office/drawing/2014/main" id="{0126AB16-D61A-46A7-9B21-53663D5367E7}"/>
                </a:ext>
              </a:extLst>
            </p:cNvPr>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423;p50">
              <a:extLst>
                <a:ext uri="{FF2B5EF4-FFF2-40B4-BE49-F238E27FC236}">
                  <a16:creationId xmlns:a16="http://schemas.microsoft.com/office/drawing/2014/main" id="{D58D9574-C4D9-4851-9C5D-110BB46F312E}"/>
                </a:ext>
              </a:extLst>
            </p:cNvPr>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424;p50">
              <a:extLst>
                <a:ext uri="{FF2B5EF4-FFF2-40B4-BE49-F238E27FC236}">
                  <a16:creationId xmlns:a16="http://schemas.microsoft.com/office/drawing/2014/main" id="{7CFA4B5D-7E6E-40A3-8E9A-9D2C862CBA5A}"/>
                </a:ext>
              </a:extLst>
            </p:cNvPr>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474" name="Google Shape;474;p33"/>
          <p:cNvGrpSpPr/>
          <p:nvPr/>
        </p:nvGrpSpPr>
        <p:grpSpPr>
          <a:xfrm>
            <a:off x="5316502" y="465959"/>
            <a:ext cx="2736410" cy="4222433"/>
            <a:chOff x="2112475" y="238125"/>
            <a:chExt cx="3395050" cy="5238750"/>
          </a:xfrm>
        </p:grpSpPr>
        <p:sp>
          <p:nvSpPr>
            <p:cNvPr id="475" name="Google Shape;47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E03879A3-5616-4FFD-A608-5282243E3370}"/>
              </a:ext>
            </a:extLst>
          </p:cNvPr>
          <p:cNvSpPr txBox="1"/>
          <p:nvPr/>
        </p:nvSpPr>
        <p:spPr>
          <a:xfrm>
            <a:off x="244943" y="987102"/>
            <a:ext cx="4025012" cy="738664"/>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The Enigma was a very save ciphering machine at its time. Because its heavy usage, the operators of the army made errors which allowed the first breaking. </a:t>
            </a:r>
            <a:endParaRPr lang="en-US" dirty="0"/>
          </a:p>
        </p:txBody>
      </p:sp>
      <p:sp>
        <p:nvSpPr>
          <p:cNvPr id="18" name="Google Shape;504;p36">
            <a:extLst>
              <a:ext uri="{FF2B5EF4-FFF2-40B4-BE49-F238E27FC236}">
                <a16:creationId xmlns:a16="http://schemas.microsoft.com/office/drawing/2014/main" id="{7D0C08E8-51DB-42BA-AF4A-DF9BBA6AAD3C}"/>
              </a:ext>
            </a:extLst>
          </p:cNvPr>
          <p:cNvSpPr txBox="1">
            <a:spLocks/>
          </p:cNvSpPr>
          <p:nvPr/>
        </p:nvSpPr>
        <p:spPr>
          <a:xfrm>
            <a:off x="520813" y="153855"/>
            <a:ext cx="51387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21" name="TextBox 20">
            <a:extLst>
              <a:ext uri="{FF2B5EF4-FFF2-40B4-BE49-F238E27FC236}">
                <a16:creationId xmlns:a16="http://schemas.microsoft.com/office/drawing/2014/main" id="{82E2A660-FE6B-42A8-8DE4-FF0BE498B837}"/>
              </a:ext>
            </a:extLst>
          </p:cNvPr>
          <p:cNvSpPr txBox="1"/>
          <p:nvPr/>
        </p:nvSpPr>
        <p:spPr>
          <a:xfrm>
            <a:off x="244943" y="1844502"/>
            <a:ext cx="3582556" cy="954107"/>
          </a:xfrm>
          <a:prstGeom prst="rect">
            <a:avLst/>
          </a:prstGeom>
          <a:noFill/>
        </p:spPr>
        <p:txBody>
          <a:bodyPr wrap="square">
            <a:spAutoFit/>
          </a:bodyPr>
          <a:lstStyle/>
          <a:p>
            <a:r>
              <a:rPr lang="en-US" dirty="0"/>
              <a:t>In this technological world it will protect information using </a:t>
            </a:r>
            <a:r>
              <a:rPr lang="en-US" dirty="0" err="1"/>
              <a:t>incrypt</a:t>
            </a:r>
            <a:r>
              <a:rPr lang="en-US" dirty="0"/>
              <a:t> and decrypt method.</a:t>
            </a:r>
          </a:p>
          <a:p>
            <a:endParaRPr lang="en-US" dirty="0"/>
          </a:p>
        </p:txBody>
      </p:sp>
      <p:sp>
        <p:nvSpPr>
          <p:cNvPr id="22" name="Rectangle 21">
            <a:extLst>
              <a:ext uri="{FF2B5EF4-FFF2-40B4-BE49-F238E27FC236}">
                <a16:creationId xmlns:a16="http://schemas.microsoft.com/office/drawing/2014/main" id="{03E501C6-6F82-40AF-A202-F8315B2F4164}"/>
              </a:ext>
            </a:extLst>
          </p:cNvPr>
          <p:cNvSpPr/>
          <p:nvPr/>
        </p:nvSpPr>
        <p:spPr>
          <a:xfrm>
            <a:off x="5373666" y="833737"/>
            <a:ext cx="2635420" cy="346805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Google Shape;497;p35">
            <a:extLst>
              <a:ext uri="{FF2B5EF4-FFF2-40B4-BE49-F238E27FC236}">
                <a16:creationId xmlns:a16="http://schemas.microsoft.com/office/drawing/2014/main" id="{46D82E53-1E56-470E-A97F-CEA071BC8699}"/>
              </a:ext>
            </a:extLst>
          </p:cNvPr>
          <p:cNvSpPr txBox="1">
            <a:spLocks/>
          </p:cNvSpPr>
          <p:nvPr/>
        </p:nvSpPr>
        <p:spPr>
          <a:xfrm>
            <a:off x="5373666" y="877289"/>
            <a:ext cx="2496087" cy="162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Clr>
                <a:schemeClr val="dk1"/>
              </a:buClr>
              <a:buSzPts val="1100"/>
              <a:buFont typeface="Arial"/>
              <a:buNone/>
            </a:pPr>
            <a:r>
              <a:rPr lang="en" sz="3200" b="1" u="sng" dirty="0">
                <a:solidFill>
                  <a:schemeClr val="bg1"/>
                </a:solidFill>
                <a:latin typeface="Times New Roman" panose="02020603050405020304" pitchFamily="18" charset="0"/>
                <a:cs typeface="Times New Roman" panose="02020603050405020304" pitchFamily="18" charset="0"/>
              </a:rPr>
              <a:t>Conclusion:-</a:t>
            </a:r>
            <a:endParaRPr lang="en-US" sz="3200" b="1" dirty="0">
              <a:solidFill>
                <a:schemeClr val="bg1"/>
              </a:solidFill>
            </a:endParaRPr>
          </a:p>
        </p:txBody>
      </p:sp>
      <p:sp>
        <p:nvSpPr>
          <p:cNvPr id="25" name="TextBox 24">
            <a:extLst>
              <a:ext uri="{FF2B5EF4-FFF2-40B4-BE49-F238E27FC236}">
                <a16:creationId xmlns:a16="http://schemas.microsoft.com/office/drawing/2014/main" id="{FE51288B-E84C-4D73-A071-9F0F063DCD34}"/>
              </a:ext>
            </a:extLst>
          </p:cNvPr>
          <p:cNvSpPr txBox="1"/>
          <p:nvPr/>
        </p:nvSpPr>
        <p:spPr>
          <a:xfrm>
            <a:off x="244943" y="2741981"/>
            <a:ext cx="3732756" cy="738664"/>
          </a:xfrm>
          <a:prstGeom prst="rect">
            <a:avLst/>
          </a:prstGeom>
          <a:noFill/>
        </p:spPr>
        <p:txBody>
          <a:bodyPr wrap="square">
            <a:spAutoFit/>
          </a:bodyPr>
          <a:lstStyle/>
          <a:p>
            <a:pPr eaLnBrk="1" hangingPunct="1"/>
            <a:r>
              <a:rPr lang="en-US" altLang="en-US" sz="1400" dirty="0">
                <a:solidFill>
                  <a:srgbClr val="2E2E2E"/>
                </a:solidFill>
                <a:latin typeface="Times New Roman" panose="02020603050405020304" pitchFamily="18" charset="0"/>
                <a:cs typeface="Times New Roman" panose="02020603050405020304" pitchFamily="18" charset="0"/>
              </a:rPr>
              <a:t>And it is very reliable </a:t>
            </a:r>
            <a:r>
              <a:rPr lang="en-US" altLang="en-US" sz="1400" dirty="0">
                <a:latin typeface="Times New Roman" panose="02020603050405020304" pitchFamily="18" charset="0"/>
                <a:cs typeface="Times New Roman" panose="02020603050405020304" pitchFamily="18" charset="0"/>
              </a:rPr>
              <a:t>for our military base where they can use software approach method and communicate with each others.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419860" y="980692"/>
            <a:ext cx="4280977" cy="4884328"/>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https://www.mpoweruk.com/enigma.htm</a:t>
            </a:r>
            <a:endParaRPr lang="en-US" sz="1600" u="sng" dirty="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rPr>
              <a:t>CONTRIBUTORS, W. Enigma machine — Wikipedia, the free encyclopedia, 2020. [Online; accessed 24-January-2020].</a:t>
            </a:r>
            <a:endParaRPr lang="en-US" sz="1600" u="sng"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endParaRPr>
          </a:p>
          <a:p>
            <a:pPr marL="285750" indent="-285750" algn="l">
              <a:buFont typeface="Wingdings" panose="05000000000000000000" pitchFamily="2" charset="2"/>
              <a:buChar char="Ø"/>
            </a:pPr>
            <a:r>
              <a:rPr lang="en-US" sz="16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https://www.researchgate.net/publication/314935733_The_Enigma_Machine</a:t>
            </a:r>
            <a:r>
              <a:rPr lang="en-US" sz="1600" dirty="0">
                <a:latin typeface="Calibri" panose="020F0502020204030204" pitchFamily="34" charset="0"/>
                <a:cs typeface="Calibri" panose="020F0502020204030204" pitchFamily="34" charset="0"/>
              </a:rPr>
              <a:t>.</a:t>
            </a:r>
          </a:p>
          <a:p>
            <a:pPr marL="285750" indent="-285750" algn="l">
              <a:buFont typeface="Wingdings" panose="05000000000000000000" pitchFamily="2" charset="2"/>
              <a:buChar char="Ø"/>
            </a:pPr>
            <a:r>
              <a:rPr lang="en-US" sz="1600" u="sng"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https://www.researchgate.net/figure/Schematic-diagram-of-Enigma-machine-from-Scheribus-1928_fig3_273320579</a:t>
            </a:r>
            <a:endParaRPr lang="en-US" sz="1600" u="sng" dirty="0">
              <a:solidFill>
                <a:schemeClr val="tx1"/>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dirty="0">
                <a:latin typeface="Arial"/>
                <a:cs typeface="Arial"/>
              </a:rPr>
              <a:t>Wikipedia,</a:t>
            </a:r>
            <a:r>
              <a:rPr lang="en-US" sz="1600" spc="85" dirty="0">
                <a:latin typeface="Arial"/>
                <a:cs typeface="Arial"/>
              </a:rPr>
              <a:t> </a:t>
            </a:r>
            <a:r>
              <a:rPr lang="en-US" sz="1600" dirty="0">
                <a:latin typeface="Arial"/>
                <a:cs typeface="Arial"/>
              </a:rPr>
              <a:t>“Enigma</a:t>
            </a:r>
            <a:r>
              <a:rPr lang="en-US" sz="1600" spc="100" dirty="0">
                <a:latin typeface="Arial"/>
                <a:cs typeface="Arial"/>
              </a:rPr>
              <a:t> </a:t>
            </a:r>
            <a:r>
              <a:rPr lang="en-US" sz="1600" dirty="0">
                <a:latin typeface="Arial"/>
                <a:cs typeface="Arial"/>
              </a:rPr>
              <a:t>Machine”,</a:t>
            </a:r>
            <a:r>
              <a:rPr lang="en-US" sz="1600" spc="100" dirty="0">
                <a:latin typeface="Arial"/>
                <a:cs typeface="Arial"/>
              </a:rPr>
              <a:t> </a:t>
            </a:r>
            <a:r>
              <a:rPr lang="en-US" sz="1600" u="sng" spc="-10" dirty="0">
                <a:solidFill>
                  <a:schemeClr val="tx1">
                    <a:lumMod val="95000"/>
                    <a:lumOff val="5000"/>
                  </a:schemeClr>
                </a:solidFill>
                <a:uFill>
                  <a:solidFill>
                    <a:srgbClr val="1154CC"/>
                  </a:solidFill>
                </a:uFill>
                <a:latin typeface="Arial"/>
                <a:cs typeface="Arial"/>
                <a:hlinkClick r:id="rId6">
                  <a:extLst>
                    <a:ext uri="{A12FA001-AC4F-418D-AE19-62706E023703}">
                      <ahyp:hlinkClr xmlns:ahyp="http://schemas.microsoft.com/office/drawing/2018/hyperlinkcolor" val="tx"/>
                    </a:ext>
                  </a:extLst>
                </a:hlinkClick>
              </a:rPr>
              <a:t>http://en.wikipedia.org/wiki/Enigma_machine</a:t>
            </a:r>
            <a:endParaRPr lang="en-US" sz="1600" dirty="0">
              <a:solidFill>
                <a:schemeClr val="tx1">
                  <a:lumMod val="95000"/>
                  <a:lumOff val="5000"/>
                </a:schemeClr>
              </a:solidFill>
              <a:latin typeface="Arial"/>
              <a:cs typeface="Arial"/>
            </a:endParaRPr>
          </a:p>
          <a:p>
            <a:pPr marL="285750" indent="-285750" algn="l">
              <a:buFont typeface="Wingdings" panose="05000000000000000000" pitchFamily="2" charset="2"/>
              <a:buChar char="Ø"/>
            </a:pPr>
            <a:endParaRPr lang="en-US" sz="1600" u="sng" dirty="0">
              <a:solidFill>
                <a:schemeClr val="tx1"/>
              </a:solidFill>
              <a:latin typeface="Calibri" panose="020F0502020204030204" pitchFamily="34" charset="0"/>
              <a:cs typeface="Calibri" panose="020F0502020204030204" pitchFamily="34" charset="0"/>
            </a:endParaRPr>
          </a:p>
          <a:p>
            <a:pPr marL="0" indent="0" algn="l">
              <a:buNone/>
            </a:pPr>
            <a:endParaRPr lang="en-US" sz="1600" u="sng" dirty="0"/>
          </a:p>
          <a:p>
            <a:pPr marL="0" lvl="0" indent="0" algn="ctr" rtl="0">
              <a:spcBef>
                <a:spcPts val="600"/>
              </a:spcBef>
              <a:spcAft>
                <a:spcPts val="0"/>
              </a:spcAft>
              <a:buNone/>
            </a:pP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 name="Rectangle 1">
            <a:extLst>
              <a:ext uri="{FF2B5EF4-FFF2-40B4-BE49-F238E27FC236}">
                <a16:creationId xmlns:a16="http://schemas.microsoft.com/office/drawing/2014/main" id="{91F6D38D-EFDC-4958-8E5B-69FE21CBE5F4}"/>
              </a:ext>
            </a:extLst>
          </p:cNvPr>
          <p:cNvSpPr/>
          <p:nvPr/>
        </p:nvSpPr>
        <p:spPr>
          <a:xfrm>
            <a:off x="2450306" y="219459"/>
            <a:ext cx="4250531" cy="502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5;p14">
            <a:extLst>
              <a:ext uri="{FF2B5EF4-FFF2-40B4-BE49-F238E27FC236}">
                <a16:creationId xmlns:a16="http://schemas.microsoft.com/office/drawing/2014/main" id="{13F757E2-A29B-4518-A3D4-EE10C2C97AAD}"/>
              </a:ext>
            </a:extLst>
          </p:cNvPr>
          <p:cNvSpPr txBox="1">
            <a:spLocks/>
          </p:cNvSpPr>
          <p:nvPr/>
        </p:nvSpPr>
        <p:spPr>
          <a:xfrm>
            <a:off x="2584167" y="219459"/>
            <a:ext cx="5138700" cy="5754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err="1">
                <a:solidFill>
                  <a:schemeClr val="tx1"/>
                </a:solidFill>
                <a:latin typeface="Times New Roman" panose="02020603050405020304" pitchFamily="18" charset="0"/>
                <a:cs typeface="Times New Roman" panose="02020603050405020304" pitchFamily="18" charset="0"/>
              </a:rPr>
              <a:t>Refrences</a:t>
            </a:r>
            <a:r>
              <a:rPr lang="en-US" sz="3200" b="1" dirty="0">
                <a:solidFill>
                  <a:schemeClr val="tx1"/>
                </a:solidFill>
                <a:latin typeface="Times New Roman" panose="02020603050405020304" pitchFamily="18" charset="0"/>
                <a:cs typeface="Times New Roman" panose="02020603050405020304" pitchFamily="18" charset="0"/>
              </a:rPr>
              <a:t> :- </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554276" y="1628275"/>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1704944" y="375115"/>
            <a:ext cx="2495763" cy="6295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u="sng" dirty="0">
                <a:solidFill>
                  <a:schemeClr val="tx1"/>
                </a:solidFill>
                <a:latin typeface="Times New Roman" panose="02020603050405020304" pitchFamily="18" charset="0"/>
                <a:cs typeface="Times New Roman" panose="02020603050405020304" pitchFamily="18" charset="0"/>
              </a:rPr>
              <a:t>Introduction</a:t>
            </a:r>
            <a:r>
              <a:rPr lang="en-US" sz="3200" b="1" dirty="0">
                <a:solidFill>
                  <a:schemeClr val="tx1"/>
                </a:solidFill>
                <a:latin typeface="Times New Roman" panose="02020603050405020304" pitchFamily="18" charset="0"/>
                <a:cs typeface="Times New Roman" panose="02020603050405020304" pitchFamily="18" charset="0"/>
              </a:rPr>
              <a:t> </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247" name="Google Shape;247;p14"/>
          <p:cNvSpPr txBox="1">
            <a:spLocks noGrp="1"/>
          </p:cNvSpPr>
          <p:nvPr>
            <p:ph type="body" idx="1"/>
          </p:nvPr>
        </p:nvSpPr>
        <p:spPr>
          <a:xfrm>
            <a:off x="457199" y="1519900"/>
            <a:ext cx="5077691" cy="23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600"/>
              </a:spcBef>
              <a:spcAft>
                <a:spcPts val="0"/>
              </a:spcAft>
              <a:buClr>
                <a:schemeClr val="dk1"/>
              </a:buClr>
              <a:buSzPts val="1100"/>
              <a:buFont typeface="Arial"/>
              <a:buNone/>
            </a:pPr>
            <a:endParaRPr dirty="0">
              <a:solidFill>
                <a:srgbClr val="000000"/>
              </a:solidFill>
            </a:endParaRPr>
          </a:p>
        </p:txBody>
      </p:sp>
      <p:sp>
        <p:nvSpPr>
          <p:cNvPr id="249" name="Google Shape;249;p14"/>
          <p:cNvSpPr txBox="1">
            <a:spLocks noGrp="1"/>
          </p:cNvSpPr>
          <p:nvPr>
            <p:ph type="sldNum" idx="12"/>
          </p:nvPr>
        </p:nvSpPr>
        <p:spPr>
          <a:xfrm>
            <a:off x="8811436" y="2208174"/>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1" name="Google Shape;195;p41">
            <a:extLst>
              <a:ext uri="{FF2B5EF4-FFF2-40B4-BE49-F238E27FC236}">
                <a16:creationId xmlns:a16="http://schemas.microsoft.com/office/drawing/2014/main" id="{02DA379A-7A58-403C-863A-DC04661D12E3}"/>
              </a:ext>
            </a:extLst>
          </p:cNvPr>
          <p:cNvSpPr txBox="1">
            <a:spLocks/>
          </p:cNvSpPr>
          <p:nvPr/>
        </p:nvSpPr>
        <p:spPr>
          <a:xfrm>
            <a:off x="524909" y="1264700"/>
            <a:ext cx="5554422" cy="361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 Enigma machine is a electro mechanical rotor cipher machines used for the encryption and decryption of secret massages.</a:t>
            </a:r>
            <a:endParaRPr lang="en-US" sz="16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Times New Roman" panose="02020603050405020304" pitchFamily="18" charset="0"/>
                <a:cs typeface="Times New Roman" panose="02020603050405020304" pitchFamily="18" charset="0"/>
              </a:rPr>
              <a:t>computing history, and have a deep look into the </a:t>
            </a:r>
            <a:r>
              <a:rPr lang="en-US" sz="1600" dirty="0" err="1">
                <a:solidFill>
                  <a:schemeClr val="tx1"/>
                </a:solidFill>
                <a:latin typeface="Times New Roman" panose="02020603050405020304" pitchFamily="18" charset="0"/>
                <a:cs typeface="Times New Roman" panose="02020603050405020304" pitchFamily="18" charset="0"/>
              </a:rPr>
              <a:t>mechanEnigma</a:t>
            </a:r>
            <a:r>
              <a:rPr lang="en-US" sz="1600" dirty="0">
                <a:solidFill>
                  <a:schemeClr val="tx1"/>
                </a:solidFill>
                <a:latin typeface="Times New Roman" panose="02020603050405020304" pitchFamily="18" charset="0"/>
                <a:cs typeface="Times New Roman" panose="02020603050405020304" pitchFamily="18" charset="0"/>
              </a:rPr>
              <a:t> Machine has played an important role in the history of computing, from motivating the development of the first electronic computer to enabling secure Web-based communication and commerce. This program enable us to know the role of encryption in military and ism of Enigma machine.</a:t>
            </a:r>
          </a:p>
          <a:p>
            <a:pPr marL="0" indent="0">
              <a:spcBef>
                <a:spcPts val="0"/>
              </a:spcBef>
              <a:buFont typeface="Barlow Light"/>
              <a:buNone/>
            </a:pPr>
            <a:r>
              <a:rPr lang="en-US" sz="1600" dirty="0">
                <a:solidFill>
                  <a:schemeClr val="tx1"/>
                </a:solidFill>
                <a:latin typeface="Times New Roman" panose="02020603050405020304" pitchFamily="18" charset="0"/>
                <a:cs typeface="Times New Roman" panose="02020603050405020304" pitchFamily="18" charset="0"/>
              </a:rPr>
              <a:t>The needs of data protection.</a:t>
            </a:r>
          </a:p>
          <a:p>
            <a:pPr marL="0" indent="0">
              <a:spcBef>
                <a:spcPts val="0"/>
              </a:spcBef>
              <a:buNone/>
            </a:pPr>
            <a:r>
              <a:rPr lang="en-US" sz="1600" dirty="0">
                <a:latin typeface="Times New Roman" panose="02020603050405020304" pitchFamily="18" charset="0"/>
                <a:cs typeface="Times New Roman" panose="02020603050405020304" pitchFamily="18" charset="0"/>
              </a:rPr>
              <a:t>Using computers, the Allies were eventually able to break the Enigma code, giving them an intelligence edge that changed the balance of the war.</a:t>
            </a:r>
          </a:p>
          <a:p>
            <a:pPr marL="0" indent="0">
              <a:spcBef>
                <a:spcPts val="0"/>
              </a:spcBef>
              <a:buFont typeface="Barlow Light"/>
              <a:buNone/>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BF6C4FF-B44A-4100-8A08-5639AFCF8E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27651" y="115111"/>
            <a:ext cx="1491752" cy="1556611"/>
          </a:xfrm>
          <a:prstGeom prst="rect">
            <a:avLst/>
          </a:prstGeom>
        </p:spPr>
      </p:pic>
      <p:grpSp>
        <p:nvGrpSpPr>
          <p:cNvPr id="7" name="Google Shape;1581;p50">
            <a:extLst>
              <a:ext uri="{FF2B5EF4-FFF2-40B4-BE49-F238E27FC236}">
                <a16:creationId xmlns:a16="http://schemas.microsoft.com/office/drawing/2014/main" id="{BE852D1C-EEA7-4FDA-9C2B-E225B8671B60}"/>
              </a:ext>
            </a:extLst>
          </p:cNvPr>
          <p:cNvGrpSpPr/>
          <p:nvPr/>
        </p:nvGrpSpPr>
        <p:grpSpPr>
          <a:xfrm>
            <a:off x="524909" y="265141"/>
            <a:ext cx="806319" cy="709498"/>
            <a:chOff x="10914544" y="4407150"/>
            <a:chExt cx="720170" cy="681687"/>
          </a:xfrm>
        </p:grpSpPr>
        <p:sp>
          <p:nvSpPr>
            <p:cNvPr id="8" name="Google Shape;1582;p50">
              <a:extLst>
                <a:ext uri="{FF2B5EF4-FFF2-40B4-BE49-F238E27FC236}">
                  <a16:creationId xmlns:a16="http://schemas.microsoft.com/office/drawing/2014/main" id="{C4B8C0D0-3CFB-4ED6-A369-0285C64D0D0F}"/>
                </a:ext>
              </a:extLst>
            </p:cNvPr>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583;p50">
              <a:extLst>
                <a:ext uri="{FF2B5EF4-FFF2-40B4-BE49-F238E27FC236}">
                  <a16:creationId xmlns:a16="http://schemas.microsoft.com/office/drawing/2014/main" id="{E2CAFDA6-239F-4C55-AAD5-E7A628386DB0}"/>
                </a:ext>
              </a:extLst>
            </p:cNvPr>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584;p50">
              <a:extLst>
                <a:ext uri="{FF2B5EF4-FFF2-40B4-BE49-F238E27FC236}">
                  <a16:creationId xmlns:a16="http://schemas.microsoft.com/office/drawing/2014/main" id="{E68457CD-CED9-4594-A9DF-3428D65BA770}"/>
                </a:ext>
              </a:extLst>
            </p:cNvPr>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585;p50">
              <a:extLst>
                <a:ext uri="{FF2B5EF4-FFF2-40B4-BE49-F238E27FC236}">
                  <a16:creationId xmlns:a16="http://schemas.microsoft.com/office/drawing/2014/main" id="{2463E50E-9242-424A-9115-BBB9859CCC88}"/>
                </a:ext>
              </a:extLst>
            </p:cNvPr>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7" name="Google Shape;972;p41">
            <a:extLst>
              <a:ext uri="{FF2B5EF4-FFF2-40B4-BE49-F238E27FC236}">
                <a16:creationId xmlns:a16="http://schemas.microsoft.com/office/drawing/2014/main" id="{B5E7CAC5-983F-4B02-8810-457346E657D1}"/>
              </a:ext>
            </a:extLst>
          </p:cNvPr>
          <p:cNvSpPr txBox="1">
            <a:spLocks/>
          </p:cNvSpPr>
          <p:nvPr/>
        </p:nvSpPr>
        <p:spPr>
          <a:xfrm>
            <a:off x="582459" y="181628"/>
            <a:ext cx="4227536" cy="125466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Times New Roman" panose="02020603050405020304" pitchFamily="18" charset="0"/>
                <a:cs typeface="Times New Roman" panose="02020603050405020304" pitchFamily="18" charset="0"/>
              </a:rPr>
              <a:t>PROPOSED WORK AND METHODOLOGY</a:t>
            </a:r>
          </a:p>
        </p:txBody>
      </p:sp>
      <p:sp>
        <p:nvSpPr>
          <p:cNvPr id="15" name="TextBox 14">
            <a:extLst>
              <a:ext uri="{FF2B5EF4-FFF2-40B4-BE49-F238E27FC236}">
                <a16:creationId xmlns:a16="http://schemas.microsoft.com/office/drawing/2014/main" id="{79216808-0C93-4FDD-A176-0B710BF10AEB}"/>
              </a:ext>
            </a:extLst>
          </p:cNvPr>
          <p:cNvSpPr txBox="1"/>
          <p:nvPr/>
        </p:nvSpPr>
        <p:spPr>
          <a:xfrm>
            <a:off x="582459" y="1374541"/>
            <a:ext cx="5273460" cy="3908762"/>
          </a:xfrm>
          <a:prstGeom prst="rect">
            <a:avLst/>
          </a:prstGeom>
          <a:noFill/>
        </p:spPr>
        <p:txBody>
          <a:bodyPr wrap="square">
            <a:sp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We want to write a program to simulate the Enigma machine to decrypt the secret code produced by the Enigma machine.</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also we try to write a program to decrypt the secret code produced by Enigma machine.</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Rotating Ciphers</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After each letter is encoded, the key is rotated so that the first character is moved to the end.</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Example: a b </a:t>
            </a:r>
            <a:r>
              <a:rPr lang="en-US" dirty="0" err="1">
                <a:latin typeface="Times New Roman" panose="02020603050405020304" pitchFamily="18" charset="0"/>
                <a:cs typeface="Times New Roman" panose="02020603050405020304" pitchFamily="18" charset="0"/>
              </a:rPr>
              <a:t>cdef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hjasdb</a:t>
            </a:r>
            <a:r>
              <a:rPr lang="en-US"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Method:- Data encryption and decryption Encryption is the process of translating plain text data (plaintext) into something that appears to be random and meaningless (ciphertext). Decryption is the process of converting ciphertext back to </a:t>
            </a:r>
            <a:r>
              <a:rPr lang="en-US" sz="1400" dirty="0" err="1">
                <a:latin typeface="Times New Roman" panose="02020603050405020304" pitchFamily="18" charset="0"/>
                <a:cs typeface="Times New Roman" panose="02020603050405020304" pitchFamily="18" charset="0"/>
              </a:rPr>
              <a:t>plaintext.To</a:t>
            </a:r>
            <a:r>
              <a:rPr lang="en-US" sz="1400" dirty="0">
                <a:latin typeface="Times New Roman" panose="02020603050405020304" pitchFamily="18" charset="0"/>
                <a:cs typeface="Times New Roman" panose="02020603050405020304" pitchFamily="18" charset="0"/>
              </a:rPr>
              <a:t> encrypt more than a small amount of data, symmetric encryption is used.</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11133F-EC09-451E-BCFD-060A446C74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6" name="TextBox 5">
            <a:extLst>
              <a:ext uri="{FF2B5EF4-FFF2-40B4-BE49-F238E27FC236}">
                <a16:creationId xmlns:a16="http://schemas.microsoft.com/office/drawing/2014/main" id="{9B6E8494-E07F-4F4A-98D7-1E46F3C4F4E1}"/>
              </a:ext>
            </a:extLst>
          </p:cNvPr>
          <p:cNvSpPr txBox="1"/>
          <p:nvPr/>
        </p:nvSpPr>
        <p:spPr>
          <a:xfrm>
            <a:off x="399317" y="1884997"/>
            <a:ext cx="2656276" cy="296480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One PC</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Processor – Min Core i3</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RAM – Min 4GB</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SSD – 256GB/128GB</a:t>
            </a:r>
          </a:p>
          <a:p>
            <a:pPr marL="285750" indent="-285750">
              <a:lnSpc>
                <a:spcPct val="150000"/>
              </a:lnSpc>
              <a:buFont typeface="Wingdings" panose="05000000000000000000" pitchFamily="2" charset="2"/>
              <a:buChar char="q"/>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Bus:- </a:t>
            </a:r>
            <a:r>
              <a:rPr lang="en-US" altLang="ko-KR" sz="1400" dirty="0">
                <a:solidFill>
                  <a:schemeClr val="tx1"/>
                </a:solidFill>
                <a:latin typeface="Times New Roman" panose="02020603050405020304" pitchFamily="18" charset="0"/>
                <a:cs typeface="Times New Roman" panose="02020603050405020304" pitchFamily="18" charset="0"/>
              </a:rPr>
              <a:t>Either 32-Bit or 64-Bit</a:t>
            </a:r>
          </a:p>
          <a:p>
            <a:pPr marL="285750" indent="-285750">
              <a:lnSpc>
                <a:spcPct val="150000"/>
              </a:lnSpc>
              <a:buFont typeface="Wingdings" panose="05000000000000000000" pitchFamily="2" charset="2"/>
              <a:buChar char="q"/>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Keyboard:- Windows</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compatible</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US" altLang="ko-KR" sz="1400" dirty="0">
              <a:solidFill>
                <a:schemeClr val="bg2"/>
              </a:solidFill>
            </a:endParaRPr>
          </a:p>
        </p:txBody>
      </p:sp>
      <p:sp>
        <p:nvSpPr>
          <p:cNvPr id="7" name="TextBox 6">
            <a:extLst>
              <a:ext uri="{FF2B5EF4-FFF2-40B4-BE49-F238E27FC236}">
                <a16:creationId xmlns:a16="http://schemas.microsoft.com/office/drawing/2014/main" id="{EA033B8E-EA64-42BF-A455-8A2C3C133867}"/>
              </a:ext>
            </a:extLst>
          </p:cNvPr>
          <p:cNvSpPr txBox="1"/>
          <p:nvPr/>
        </p:nvSpPr>
        <p:spPr>
          <a:xfrm>
            <a:off x="3243862" y="2013475"/>
            <a:ext cx="2656276" cy="152541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600" dirty="0">
                <a:solidFill>
                  <a:schemeClr val="tx1"/>
                </a:solidFill>
                <a:latin typeface="Times New Roman" panose="02020603050405020304" pitchFamily="18" charset="0"/>
                <a:cs typeface="Times New Roman" panose="02020603050405020304" pitchFamily="18" charset="0"/>
              </a:rPr>
              <a:t>Processing 4 software</a:t>
            </a:r>
          </a:p>
          <a:p>
            <a:pPr marL="285750" indent="-285750">
              <a:lnSpc>
                <a:spcPct val="150000"/>
              </a:lnSpc>
              <a:buFont typeface="Wingdings" panose="05000000000000000000" pitchFamily="2" charset="2"/>
              <a:buChar char="q"/>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Operating Environment :-</a:t>
            </a:r>
            <a:endPar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Windows XP/Vista/7/8,   </a:t>
            </a:r>
          </a:p>
          <a:p>
            <a:pPr algn="just">
              <a:lnSpc>
                <a:spcPct val="150000"/>
              </a:lnSpc>
            </a:pPr>
            <a:r>
              <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Mac,  OSX, Linux</a:t>
            </a:r>
            <a:endPar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Google Shape;1706;p58">
            <a:extLst>
              <a:ext uri="{FF2B5EF4-FFF2-40B4-BE49-F238E27FC236}">
                <a16:creationId xmlns:a16="http://schemas.microsoft.com/office/drawing/2014/main" id="{83B3A06A-4751-4589-B97C-9A93CFCA4005}"/>
              </a:ext>
            </a:extLst>
          </p:cNvPr>
          <p:cNvSpPr txBox="1">
            <a:spLocks noGrp="1"/>
          </p:cNvSpPr>
          <p:nvPr>
            <p:ph type="title"/>
          </p:nvPr>
        </p:nvSpPr>
        <p:spPr>
          <a:xfrm>
            <a:off x="400075" y="293697"/>
            <a:ext cx="5374423" cy="9322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tx1"/>
                </a:solidFill>
                <a:latin typeface="Sitka Text" pitchFamily="2" charset="0"/>
              </a:rPr>
              <a:t>HARDWARE &amp; SOFTWARE REQUIREMENT</a:t>
            </a:r>
            <a:endParaRPr sz="2800" b="1" dirty="0">
              <a:solidFill>
                <a:schemeClr val="tx1"/>
              </a:solidFill>
              <a:latin typeface="Sitka Text" pitchFamily="2" charset="0"/>
            </a:endParaRPr>
          </a:p>
        </p:txBody>
      </p:sp>
      <p:sp>
        <p:nvSpPr>
          <p:cNvPr id="9" name="TextBox 8">
            <a:extLst>
              <a:ext uri="{FF2B5EF4-FFF2-40B4-BE49-F238E27FC236}">
                <a16:creationId xmlns:a16="http://schemas.microsoft.com/office/drawing/2014/main" id="{3B7F4755-170E-42A7-8766-79472095025E}"/>
              </a:ext>
            </a:extLst>
          </p:cNvPr>
          <p:cNvSpPr txBox="1"/>
          <p:nvPr/>
        </p:nvSpPr>
        <p:spPr>
          <a:xfrm>
            <a:off x="399317" y="1334574"/>
            <a:ext cx="2988215" cy="584775"/>
          </a:xfrm>
          <a:prstGeom prst="rect">
            <a:avLst/>
          </a:prstGeom>
          <a:noFill/>
        </p:spPr>
        <p:txBody>
          <a:bodyPr wrap="square">
            <a:spAutoFit/>
          </a:bodyPr>
          <a:lstStyle/>
          <a:p>
            <a:r>
              <a:rPr lang="en-US" sz="1600" dirty="0">
                <a:solidFill>
                  <a:schemeClr val="tx1"/>
                </a:solidFill>
                <a:latin typeface="+mj-lt"/>
              </a:rPr>
              <a:t>HARDWARE REQUIREMENTS</a:t>
            </a:r>
          </a:p>
        </p:txBody>
      </p:sp>
      <p:sp>
        <p:nvSpPr>
          <p:cNvPr id="10" name="TextBox 9">
            <a:extLst>
              <a:ext uri="{FF2B5EF4-FFF2-40B4-BE49-F238E27FC236}">
                <a16:creationId xmlns:a16="http://schemas.microsoft.com/office/drawing/2014/main" id="{AF345FBA-2751-42AE-8A3D-6E47861237D8}"/>
              </a:ext>
            </a:extLst>
          </p:cNvPr>
          <p:cNvSpPr txBox="1"/>
          <p:nvPr/>
        </p:nvSpPr>
        <p:spPr>
          <a:xfrm>
            <a:off x="3563222" y="1391031"/>
            <a:ext cx="2524429" cy="584775"/>
          </a:xfrm>
          <a:prstGeom prst="rect">
            <a:avLst/>
          </a:prstGeom>
          <a:noFill/>
        </p:spPr>
        <p:txBody>
          <a:bodyPr wrap="square">
            <a:spAutoFit/>
          </a:bodyPr>
          <a:lstStyle/>
          <a:p>
            <a:r>
              <a:rPr lang="en" sz="1600" dirty="0">
                <a:solidFill>
                  <a:schemeClr val="tx1"/>
                </a:solidFill>
                <a:latin typeface="+mj-lt"/>
              </a:rPr>
              <a:t>SOFTWARE REQUIRERMENTS </a:t>
            </a:r>
            <a:endParaRPr lang="en-US" sz="1600" dirty="0">
              <a:solidFill>
                <a:schemeClr val="tx1"/>
              </a:solidFill>
              <a:latin typeface="+mj-lt"/>
            </a:endParaRPr>
          </a:p>
        </p:txBody>
      </p:sp>
    </p:spTree>
    <p:extLst>
      <p:ext uri="{BB962C8B-B14F-4D97-AF65-F5344CB8AC3E}">
        <p14:creationId xmlns:p14="http://schemas.microsoft.com/office/powerpoint/2010/main" val="409920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3" name="Google Shape;383;p2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384" name="Google Shape;384;p28"/>
          <p:cNvGrpSpPr/>
          <p:nvPr/>
        </p:nvGrpSpPr>
        <p:grpSpPr>
          <a:xfrm flipH="1">
            <a:off x="125036" y="2932502"/>
            <a:ext cx="2792552" cy="2221397"/>
            <a:chOff x="9925050" y="4203700"/>
            <a:chExt cx="2267050" cy="1803375"/>
          </a:xfrm>
        </p:grpSpPr>
        <p:sp>
          <p:nvSpPr>
            <p:cNvPr id="385" name="Google Shape;385;p28"/>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8"/>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8"/>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8"/>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8"/>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8"/>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8"/>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8"/>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8"/>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8"/>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8"/>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8"/>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 name="TextBox 22">
            <a:extLst>
              <a:ext uri="{FF2B5EF4-FFF2-40B4-BE49-F238E27FC236}">
                <a16:creationId xmlns:a16="http://schemas.microsoft.com/office/drawing/2014/main" id="{FB1CC706-5077-41BA-AB5E-49190A4B86E3}"/>
              </a:ext>
            </a:extLst>
          </p:cNvPr>
          <p:cNvSpPr txBox="1"/>
          <p:nvPr/>
        </p:nvSpPr>
        <p:spPr>
          <a:xfrm>
            <a:off x="3601945" y="1270508"/>
            <a:ext cx="4593989" cy="3323987"/>
          </a:xfrm>
          <a:prstGeom prst="rect">
            <a:avLst/>
          </a:prstGeom>
          <a:noFill/>
        </p:spPr>
        <p:txBody>
          <a:bodyPr wrap="square">
            <a:spAutoFit/>
          </a:bodyPr>
          <a:lstStyle/>
          <a:p>
            <a:pPr marL="0" indent="0" algn="just"/>
            <a:endParaRPr lang="en-US" dirty="0">
              <a:latin typeface="Times New Roman" panose="02020603050405020304" pitchFamily="18" charset="0"/>
              <a:cs typeface="Times New Roman" panose="02020603050405020304" pitchFamily="18" charset="0"/>
            </a:endParaRPr>
          </a:p>
          <a:p>
            <a:pPr marL="0" indent="0" algn="just"/>
            <a:r>
              <a:rPr lang="en-US" dirty="0">
                <a:solidFill>
                  <a:schemeClr val="tx1"/>
                </a:solidFill>
                <a:latin typeface="Times New Roman" panose="02020603050405020304" pitchFamily="18" charset="0"/>
                <a:cs typeface="Times New Roman" panose="02020603050405020304" pitchFamily="18" charset="0"/>
              </a:rPr>
              <a:t>The goal of every encryption algorithm is to make it as difficult as possible to decrypt the generated ciphertext without using the key. If a really good encryption algorithm is used, then there's no technique significantly better than methodically trying every possible key. For such an algorithm, the longer the key, the more difficult it is to decrypt a piece of ciphertext without possessing the </a:t>
            </a:r>
            <a:r>
              <a:rPr lang="en-US" dirty="0" err="1">
                <a:solidFill>
                  <a:schemeClr val="tx1"/>
                </a:solidFill>
                <a:latin typeface="Times New Roman" panose="02020603050405020304" pitchFamily="18" charset="0"/>
                <a:cs typeface="Times New Roman" panose="02020603050405020304" pitchFamily="18" charset="0"/>
              </a:rPr>
              <a:t>key.It's</a:t>
            </a:r>
            <a:r>
              <a:rPr lang="en-US" dirty="0">
                <a:solidFill>
                  <a:schemeClr val="tx1"/>
                </a:solidFill>
                <a:latin typeface="Times New Roman" panose="02020603050405020304" pitchFamily="18" charset="0"/>
                <a:cs typeface="Times New Roman" panose="02020603050405020304" pitchFamily="18" charset="0"/>
              </a:rPr>
              <a:t> difficult to determine the quality of an encryption algorithm. Algorithms that look promising sometimes turn out to be very easy to break, given the proper attack. When selecting an encryption algorithm, it's a good idea to choose one that's been in use for several years, and has successfully resisted all </a:t>
            </a:r>
            <a:r>
              <a:rPr lang="en-US" dirty="0" err="1">
                <a:solidFill>
                  <a:schemeClr val="tx1"/>
                </a:solidFill>
                <a:latin typeface="Times New Roman" panose="02020603050405020304" pitchFamily="18" charset="0"/>
                <a:cs typeface="Times New Roman" panose="02020603050405020304" pitchFamily="18" charset="0"/>
              </a:rPr>
              <a:t>attacks.For</a:t>
            </a:r>
            <a:r>
              <a:rPr lang="en-US" dirty="0">
                <a:solidFill>
                  <a:schemeClr val="tx1"/>
                </a:solidFill>
                <a:latin typeface="Times New Roman" panose="02020603050405020304" pitchFamily="18" charset="0"/>
                <a:cs typeface="Times New Roman" panose="02020603050405020304" pitchFamily="18" charset="0"/>
              </a:rPr>
              <a:t> more information, see Data encryption and decryption functions.</a:t>
            </a:r>
          </a:p>
        </p:txBody>
      </p:sp>
      <p:sp>
        <p:nvSpPr>
          <p:cNvPr id="24" name="TextBox 23">
            <a:extLst>
              <a:ext uri="{FF2B5EF4-FFF2-40B4-BE49-F238E27FC236}">
                <a16:creationId xmlns:a16="http://schemas.microsoft.com/office/drawing/2014/main" id="{A2316A0B-1B96-4A6B-ACB2-52BD03692EF7}"/>
              </a:ext>
            </a:extLst>
          </p:cNvPr>
          <p:cNvSpPr txBox="1"/>
          <p:nvPr/>
        </p:nvSpPr>
        <p:spPr>
          <a:xfrm>
            <a:off x="3601945" y="549005"/>
            <a:ext cx="4208841" cy="584775"/>
          </a:xfrm>
          <a:prstGeom prst="rect">
            <a:avLst/>
          </a:prstGeom>
          <a:noFill/>
        </p:spPr>
        <p:txBody>
          <a:bodyPr wrap="square">
            <a:spAutoFit/>
          </a:bodyPr>
          <a:lstStyle/>
          <a:p>
            <a:r>
              <a:rPr kumimoji="0" lang="en" sz="3200" b="0" i="0" u="none" strike="noStrike" kern="0" cap="none" spc="0" normalizeH="0" baseline="0" noProof="0" dirty="0">
                <a:ln>
                  <a:noFill/>
                </a:ln>
                <a:solidFill>
                  <a:schemeClr val="tx1"/>
                </a:solidFill>
                <a:effectLst/>
                <a:uLnTx/>
                <a:uFillTx/>
                <a:latin typeface="Sitka Text" pitchFamily="2" charset="0"/>
                <a:sym typeface="Montserrat ExtraBold"/>
              </a:rPr>
              <a:t>Literature Review :-</a:t>
            </a:r>
            <a:endParaRPr lang="en-US" sz="3200" dirty="0">
              <a:solidFill>
                <a:schemeClr val="tx1"/>
              </a:solidFill>
              <a:latin typeface="Sitka Text"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488515" y="225469"/>
            <a:ext cx="4590789" cy="573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Module &amp; explanation</a:t>
            </a: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dirty="0"/>
          </a:p>
        </p:txBody>
      </p:sp>
      <p:sp>
        <p:nvSpPr>
          <p:cNvPr id="6" name="TextBox 5">
            <a:extLst>
              <a:ext uri="{FF2B5EF4-FFF2-40B4-BE49-F238E27FC236}">
                <a16:creationId xmlns:a16="http://schemas.microsoft.com/office/drawing/2014/main" id="{F690A8A4-0D32-4A80-9F5F-92413D827D0F}"/>
              </a:ext>
            </a:extLst>
          </p:cNvPr>
          <p:cNvSpPr txBox="1"/>
          <p:nvPr/>
        </p:nvSpPr>
        <p:spPr>
          <a:xfrm>
            <a:off x="594986" y="895115"/>
            <a:ext cx="8041710" cy="3816429"/>
          </a:xfrm>
          <a:prstGeom prst="rect">
            <a:avLst/>
          </a:prstGeom>
          <a:noFill/>
        </p:spPr>
        <p:txBody>
          <a:bodyPr wrap="square">
            <a:spAutoFit/>
          </a:bodyPr>
          <a:lstStyle/>
          <a:p>
            <a:r>
              <a:rPr lang="en-US" sz="1600" b="1" i="0" dirty="0">
                <a:solidFill>
                  <a:srgbClr val="303336"/>
                </a:solidFill>
                <a:effectLst/>
                <a:latin typeface="Sitka Text" pitchFamily="2" charset="0"/>
              </a:rPr>
              <a:t>Enigma:-</a:t>
            </a:r>
            <a:r>
              <a:rPr lang="en-US" b="1" i="0" dirty="0">
                <a:solidFill>
                  <a:srgbClr val="303336"/>
                </a:solidFill>
                <a:effectLst/>
                <a:latin typeface="Sitka Text" pitchFamily="2" charset="0"/>
              </a:rPr>
              <a:t> </a:t>
            </a:r>
            <a:r>
              <a:rPr lang="en-US" b="0" i="0" dirty="0">
                <a:solidFill>
                  <a:schemeClr val="tx1"/>
                </a:solidFill>
                <a:effectLst/>
                <a:latin typeface="Times New Roman" panose="02020603050405020304" pitchFamily="18" charset="0"/>
                <a:cs typeface="Times New Roman" panose="02020603050405020304" pitchFamily="18" charset="0"/>
              </a:rPr>
              <a:t>meaning hard to understand or explain</a:t>
            </a:r>
          </a:p>
          <a:p>
            <a:r>
              <a:rPr lang="en-US" b="0" i="0" dirty="0">
                <a:solidFill>
                  <a:srgbClr val="202122"/>
                </a:solidFill>
                <a:effectLst/>
                <a:latin typeface="Times New Roman" panose="02020603050405020304" pitchFamily="18" charset="0"/>
                <a:cs typeface="Times New Roman" panose="02020603050405020304" pitchFamily="18" charset="0"/>
              </a:rPr>
              <a:t>The Enigma was influential in the field of cipher machine design, spinning off other rotor machines.</a:t>
            </a:r>
          </a:p>
          <a:p>
            <a:endParaRPr lang="en-US" dirty="0">
              <a:solidFill>
                <a:srgbClr val="202122"/>
              </a:solidFill>
              <a:latin typeface="Arial" panose="020B0604020202020204" pitchFamily="34" charset="0"/>
            </a:endParaRPr>
          </a:p>
          <a:p>
            <a:r>
              <a:rPr lang="en-US" b="1" dirty="0">
                <a:solidFill>
                  <a:srgbClr val="202122"/>
                </a:solidFill>
                <a:latin typeface="Sitka Text" pitchFamily="2" charset="0"/>
              </a:rPr>
              <a:t>Enigma SIM:- </a:t>
            </a:r>
            <a:r>
              <a:rPr lang="en-US" dirty="0">
                <a:latin typeface="Times New Roman" panose="02020603050405020304" pitchFamily="18" charset="0"/>
                <a:cs typeface="Times New Roman" panose="02020603050405020304" pitchFamily="18" charset="0"/>
              </a:rPr>
              <a:t>Enigma simulator, the message procedures as used by the German Armed Forces, including some authentic message.</a:t>
            </a:r>
          </a:p>
          <a:p>
            <a:endParaRPr lang="en-US" dirty="0">
              <a:latin typeface="Times New Roman" panose="02020603050405020304" pitchFamily="18" charset="0"/>
              <a:cs typeface="Times New Roman" panose="02020603050405020304" pitchFamily="18" charset="0"/>
            </a:endParaRPr>
          </a:p>
          <a:p>
            <a:r>
              <a:rPr lang="en-US" b="1" dirty="0">
                <a:latin typeface="Sitka Text" pitchFamily="2" charset="0"/>
              </a:rPr>
              <a:t>Light :-</a:t>
            </a:r>
            <a:r>
              <a:rPr lang="en-US" b="1" i="0" dirty="0">
                <a:solidFill>
                  <a:srgbClr val="202124"/>
                </a:solidFill>
                <a:effectLst/>
                <a:latin typeface="Sitka Text" pitchFamily="2" charset="0"/>
              </a:rPr>
              <a:t> </a:t>
            </a:r>
            <a:r>
              <a:rPr lang="en-US" i="0" dirty="0">
                <a:solidFill>
                  <a:srgbClr val="202124"/>
                </a:solidFill>
                <a:effectLst/>
                <a:latin typeface="Times New Roman" panose="02020603050405020304" pitchFamily="18" charset="0"/>
                <a:cs typeface="Times New Roman" panose="02020603050405020304" pitchFamily="18" charset="0"/>
              </a:rPr>
              <a:t>For each letter pressed, one lamp lit indicating a different letter according to a pseudo-random substitution determined by the electrical pathways inside the machine</a:t>
            </a:r>
            <a:r>
              <a:rPr lang="en-US" b="0" i="0" dirty="0">
                <a:solidFill>
                  <a:srgbClr val="202124"/>
                </a:solidFill>
                <a:effectLst/>
                <a:latin typeface="arial" panose="020B0604020202020204" pitchFamily="34" charset="0"/>
              </a:rPr>
              <a:t>.</a:t>
            </a:r>
          </a:p>
          <a:p>
            <a:endParaRPr lang="en-US" dirty="0">
              <a:solidFill>
                <a:srgbClr val="202124"/>
              </a:solidFill>
              <a:latin typeface="arial" panose="020B0604020202020204" pitchFamily="34" charset="0"/>
            </a:endParaRPr>
          </a:p>
          <a:p>
            <a:r>
              <a:rPr lang="en-US" b="1" dirty="0" err="1">
                <a:solidFill>
                  <a:srgbClr val="202124"/>
                </a:solidFill>
                <a:latin typeface="Sitka Text" pitchFamily="2" charset="0"/>
              </a:rPr>
              <a:t>Plugpoint</a:t>
            </a:r>
            <a:r>
              <a:rPr lang="en-US" b="1" dirty="0">
                <a:solidFill>
                  <a:srgbClr val="202124"/>
                </a:solidFill>
                <a:latin typeface="Sitka Text" pitchFamily="2" charset="0"/>
              </a:rPr>
              <a:t> :- </a:t>
            </a:r>
            <a:r>
              <a:rPr lang="en-US" b="0" i="0" dirty="0">
                <a:solidFill>
                  <a:srgbClr val="202124"/>
                </a:solidFill>
                <a:effectLst/>
                <a:latin typeface="Times New Roman" panose="02020603050405020304" pitchFamily="18" charset="0"/>
                <a:cs typeface="Times New Roman" panose="02020603050405020304" pitchFamily="18" charset="0"/>
              </a:rPr>
              <a:t>The Enigma machine had several cables with a plug at each end that could be used to </a:t>
            </a:r>
            <a:r>
              <a:rPr lang="en-US" b="1" i="0" dirty="0">
                <a:solidFill>
                  <a:srgbClr val="202124"/>
                </a:solidFill>
                <a:effectLst/>
                <a:latin typeface="Times New Roman" panose="02020603050405020304" pitchFamily="18" charset="0"/>
                <a:cs typeface="Times New Roman" panose="02020603050405020304" pitchFamily="18" charset="0"/>
              </a:rPr>
              <a:t>plug pairs of letters together</a:t>
            </a:r>
            <a:r>
              <a:rPr lang="en-US" b="0" i="0" dirty="0">
                <a:solidFill>
                  <a:srgbClr val="202124"/>
                </a:solidFill>
                <a:effectLst/>
                <a:latin typeface="Times New Roman" panose="02020603050405020304" pitchFamily="18" charset="0"/>
                <a:cs typeface="Times New Roman" panose="02020603050405020304" pitchFamily="18" charset="0"/>
              </a:rPr>
              <a:t>.</a:t>
            </a:r>
          </a:p>
          <a:p>
            <a:endParaRPr lang="en-US" dirty="0">
              <a:solidFill>
                <a:srgbClr val="202124"/>
              </a:solidFill>
              <a:latin typeface="arial" panose="020B0604020202020204" pitchFamily="34" charset="0"/>
            </a:endParaRPr>
          </a:p>
          <a:p>
            <a:r>
              <a:rPr lang="en-US" sz="1600" b="1" dirty="0">
                <a:solidFill>
                  <a:srgbClr val="202124"/>
                </a:solidFill>
                <a:latin typeface="Sitka Text" pitchFamily="2" charset="0"/>
              </a:rPr>
              <a:t>Rotor :- </a:t>
            </a:r>
            <a:r>
              <a:rPr lang="en-US" b="0" i="0" dirty="0">
                <a:solidFill>
                  <a:srgbClr val="202122"/>
                </a:solidFill>
                <a:effectLst/>
                <a:latin typeface="Times New Roman" panose="02020603050405020304" pitchFamily="18" charset="0"/>
                <a:cs typeface="Times New Roman" panose="02020603050405020304" pitchFamily="18" charset="0"/>
              </a:rPr>
              <a:t>The rotors (alternatively </a:t>
            </a:r>
            <a:r>
              <a:rPr lang="en-US" b="0" i="1" dirty="0">
                <a:solidFill>
                  <a:srgbClr val="202122"/>
                </a:solidFill>
                <a:effectLst/>
                <a:latin typeface="Times New Roman" panose="02020603050405020304" pitchFamily="18" charset="0"/>
                <a:cs typeface="Times New Roman" panose="02020603050405020304" pitchFamily="18" charset="0"/>
              </a:rPr>
              <a:t>wheels</a:t>
            </a:r>
            <a:r>
              <a:rPr lang="en-US" b="0" i="0" dirty="0">
                <a:solidFill>
                  <a:srgbClr val="202122"/>
                </a:solidFill>
                <a:effectLst/>
                <a:latin typeface="Times New Roman" panose="02020603050405020304" pitchFamily="18" charset="0"/>
                <a:cs typeface="Times New Roman" panose="02020603050405020304" pitchFamily="18" charset="0"/>
              </a:rPr>
              <a:t> or </a:t>
            </a:r>
            <a:r>
              <a:rPr lang="en-US" b="0" i="1" dirty="0">
                <a:solidFill>
                  <a:srgbClr val="202122"/>
                </a:solidFill>
                <a:effectLst/>
                <a:latin typeface="Times New Roman" panose="02020603050405020304" pitchFamily="18" charset="0"/>
                <a:cs typeface="Times New Roman" panose="02020603050405020304" pitchFamily="18" charset="0"/>
              </a:rPr>
              <a:t>drums</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1" dirty="0" err="1">
                <a:solidFill>
                  <a:srgbClr val="202122"/>
                </a:solidFill>
                <a:effectLst/>
                <a:latin typeface="Times New Roman" panose="02020603050405020304" pitchFamily="18" charset="0"/>
                <a:cs typeface="Times New Roman" panose="02020603050405020304" pitchFamily="18" charset="0"/>
              </a:rPr>
              <a:t>Walzen</a:t>
            </a:r>
            <a:r>
              <a:rPr lang="en-US" b="0" i="0" dirty="0">
                <a:solidFill>
                  <a:srgbClr val="202122"/>
                </a:solidFill>
                <a:effectLst/>
                <a:latin typeface="Times New Roman" panose="02020603050405020304" pitchFamily="18" charset="0"/>
                <a:cs typeface="Times New Roman" panose="02020603050405020304" pitchFamily="18" charset="0"/>
              </a:rPr>
              <a:t> in German) form the heart of an Enigma machine. Each rotor is a disc approximately 10 cm (3.9 in) in diameter made from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3" tooltip="Ebonite"/>
              </a:rPr>
              <a:t>Ebonite</a:t>
            </a:r>
            <a:r>
              <a:rPr lang="en-US" b="0" i="0" dirty="0">
                <a:solidFill>
                  <a:srgbClr val="202122"/>
                </a:solidFill>
                <a:effectLst/>
                <a:latin typeface="Times New Roman" panose="02020603050405020304" pitchFamily="18" charset="0"/>
                <a:cs typeface="Times New Roman" panose="02020603050405020304" pitchFamily="18" charset="0"/>
              </a:rPr>
              <a:t> or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4" tooltip="Bakelite"/>
              </a:rPr>
              <a:t>Bakelite</a:t>
            </a:r>
            <a:r>
              <a:rPr lang="en-US" b="0" i="0" dirty="0">
                <a:solidFill>
                  <a:srgbClr val="202122"/>
                </a:solidFill>
                <a:effectLst/>
                <a:latin typeface="Times New Roman" panose="02020603050405020304" pitchFamily="18" charset="0"/>
                <a:cs typeface="Times New Roman" panose="02020603050405020304" pitchFamily="18" charset="0"/>
              </a:rPr>
              <a:t> with 26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5" tooltip="Brass"/>
              </a:rPr>
              <a:t>brass</a:t>
            </a:r>
            <a:r>
              <a:rPr lang="en-US" b="0" i="0" dirty="0">
                <a:solidFill>
                  <a:srgbClr val="202122"/>
                </a:solidFill>
                <a:effectLst/>
                <a:latin typeface="Times New Roman" panose="02020603050405020304" pitchFamily="18" charset="0"/>
                <a:cs typeface="Times New Roman" panose="02020603050405020304" pitchFamily="18" charset="0"/>
              </a:rPr>
              <a:t>, spring-loaded,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6" tooltip="Electrical contact"/>
              </a:rPr>
              <a:t>electrical contact</a:t>
            </a:r>
            <a:r>
              <a:rPr lang="en-US" b="0" i="0" dirty="0">
                <a:solidFill>
                  <a:srgbClr val="202122"/>
                </a:solidFill>
                <a:effectLst/>
                <a:latin typeface="Times New Roman" panose="02020603050405020304" pitchFamily="18" charset="0"/>
                <a:cs typeface="Times New Roman" panose="02020603050405020304" pitchFamily="18" charset="0"/>
              </a:rPr>
              <a:t> pins arranged in a circle on one face, with the other face housing 26 corresponding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7" tooltip="Electrical contacts"/>
              </a:rPr>
              <a:t>electrical contacts</a:t>
            </a:r>
            <a:r>
              <a:rPr lang="en-US" b="0" i="0" dirty="0">
                <a:solidFill>
                  <a:srgbClr val="202122"/>
                </a:solidFill>
                <a:effectLst/>
                <a:latin typeface="Times New Roman" panose="02020603050405020304" pitchFamily="18" charset="0"/>
                <a:cs typeface="Times New Roman" panose="02020603050405020304" pitchFamily="18" charset="0"/>
              </a:rPr>
              <a:t> in the form of circular plates. The pins and contacts represent the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8" tooltip="Alphabet"/>
              </a:rPr>
              <a:t>alphabet</a:t>
            </a:r>
            <a:r>
              <a:rPr lang="en-US" b="0" i="0" dirty="0">
                <a:solidFill>
                  <a:srgbClr val="202122"/>
                </a:solidFill>
                <a:effectLst/>
                <a:latin typeface="Times New Roman" panose="02020603050405020304" pitchFamily="18" charset="0"/>
                <a:cs typeface="Times New Roman" panose="02020603050405020304" pitchFamily="18" charset="0"/>
              </a:rPr>
              <a:t> — typically the 26 letters A–Z, as will be assumed for the rest of this description.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5" name="Google Shape;255;p15"/>
          <p:cNvSpPr txBox="1">
            <a:spLocks noGrp="1"/>
          </p:cNvSpPr>
          <p:nvPr>
            <p:ph type="subTitle" idx="4294967295"/>
          </p:nvPr>
        </p:nvSpPr>
        <p:spPr>
          <a:xfrm>
            <a:off x="554275" y="1257930"/>
            <a:ext cx="3836097" cy="35395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t>In this Project :- </a:t>
            </a:r>
          </a:p>
          <a:p>
            <a:pPr marL="0" lvl="0" indent="0" algn="l" rtl="0">
              <a:spcBef>
                <a:spcPts val="600"/>
              </a:spcBef>
              <a:spcAft>
                <a:spcPts val="0"/>
              </a:spcAft>
              <a:buNone/>
            </a:pPr>
            <a:endParaRPr lang="en-US" sz="1600" b="1" dirty="0"/>
          </a:p>
          <a:p>
            <a:pPr marL="285750" indent="-285750">
              <a:buFont typeface="Wingdings" panose="05000000000000000000" pitchFamily="2" charset="2"/>
              <a:buChar char="Ø"/>
            </a:pPr>
            <a:r>
              <a:rPr lang="en-US" sz="1600" b="1" dirty="0"/>
              <a:t>Firstly we have implement our code and run.</a:t>
            </a:r>
          </a:p>
          <a:p>
            <a:pPr marL="285750" indent="-285750">
              <a:buFont typeface="Wingdings" panose="05000000000000000000" pitchFamily="2" charset="2"/>
              <a:buChar char="Ø"/>
            </a:pPr>
            <a:r>
              <a:rPr lang="en-US" sz="1600" b="1" dirty="0"/>
              <a:t>Then apply Substitution cipher and execute properly </a:t>
            </a:r>
          </a:p>
          <a:p>
            <a:pPr marL="285750" indent="-285750">
              <a:buFont typeface="Wingdings" panose="05000000000000000000" pitchFamily="2" charset="2"/>
              <a:buChar char="Ø"/>
            </a:pPr>
            <a:r>
              <a:rPr lang="en-US" sz="1600" b="1" dirty="0"/>
              <a:t>Then open the Enigma machine Interface run the program </a:t>
            </a:r>
            <a:r>
              <a:rPr lang="en-US" sz="1600" b="1" dirty="0" err="1"/>
              <a:t>succesfully</a:t>
            </a:r>
            <a:r>
              <a:rPr lang="en-US" sz="1600" b="1" dirty="0"/>
              <a:t> .</a:t>
            </a:r>
          </a:p>
          <a:p>
            <a:pPr marL="285750" indent="-285750">
              <a:buFont typeface="Wingdings" panose="05000000000000000000" pitchFamily="2" charset="2"/>
              <a:buChar char="Ø"/>
            </a:pPr>
            <a:r>
              <a:rPr lang="en-US" sz="1600" b="1" dirty="0"/>
              <a:t>Implement our system Architecture Diagram.</a:t>
            </a:r>
          </a:p>
          <a:p>
            <a:pPr marL="0" lvl="0" indent="0" algn="l" rtl="0">
              <a:spcBef>
                <a:spcPts val="600"/>
              </a:spcBef>
              <a:spcAft>
                <a:spcPts val="0"/>
              </a:spcAft>
              <a:buNone/>
            </a:pPr>
            <a:endParaRPr lang="en-US" sz="1600" b="1" dirty="0"/>
          </a:p>
        </p:txBody>
      </p:sp>
      <p:sp>
        <p:nvSpPr>
          <p:cNvPr id="256" name="Google Shape;256;p1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5" name="Google Shape;693;p32">
            <a:extLst>
              <a:ext uri="{FF2B5EF4-FFF2-40B4-BE49-F238E27FC236}">
                <a16:creationId xmlns:a16="http://schemas.microsoft.com/office/drawing/2014/main" id="{57E8C745-A69D-460F-B5CB-06840ED73F15}"/>
              </a:ext>
            </a:extLst>
          </p:cNvPr>
          <p:cNvSpPr txBox="1">
            <a:spLocks/>
          </p:cNvSpPr>
          <p:nvPr/>
        </p:nvSpPr>
        <p:spPr>
          <a:xfrm>
            <a:off x="554275" y="346033"/>
            <a:ext cx="3018772" cy="77035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Times New Roman" panose="02020603050405020304" pitchFamily="18" charset="0"/>
                <a:cs typeface="Times New Roman" panose="02020603050405020304" pitchFamily="18" charset="0"/>
              </a:rPr>
              <a:t>NOVELTY OF THE PROJECT </a:t>
            </a:r>
          </a:p>
        </p:txBody>
      </p:sp>
      <p:pic>
        <p:nvPicPr>
          <p:cNvPr id="15" name="Picture 14">
            <a:extLst>
              <a:ext uri="{FF2B5EF4-FFF2-40B4-BE49-F238E27FC236}">
                <a16:creationId xmlns:a16="http://schemas.microsoft.com/office/drawing/2014/main" id="{F2013652-5815-4BE3-9702-86EE06C10DCC}"/>
              </a:ext>
            </a:extLst>
          </p:cNvPr>
          <p:cNvPicPr>
            <a:picLocks noChangeAspect="1"/>
          </p:cNvPicPr>
          <p:nvPr/>
        </p:nvPicPr>
        <p:blipFill>
          <a:blip r:embed="rId4"/>
          <a:stretch>
            <a:fillRect/>
          </a:stretch>
        </p:blipFill>
        <p:spPr>
          <a:xfrm>
            <a:off x="4572000" y="0"/>
            <a:ext cx="4596453"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447" name="Google Shape;447;p32"/>
          <p:cNvGrpSpPr/>
          <p:nvPr/>
        </p:nvGrpSpPr>
        <p:grpSpPr>
          <a:xfrm>
            <a:off x="4851974" y="2439772"/>
            <a:ext cx="936061" cy="2451262"/>
            <a:chOff x="7556500" y="3806825"/>
            <a:chExt cx="838313" cy="2195488"/>
          </a:xfrm>
        </p:grpSpPr>
        <p:sp>
          <p:nvSpPr>
            <p:cNvPr id="448" name="Google Shape;448;p3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49" name="Google Shape;449;p32"/>
            <p:cNvSpPr/>
            <p:nvPr/>
          </p:nvSpPr>
          <p:spPr>
            <a:xfrm>
              <a:off x="7699375" y="3806825"/>
              <a:ext cx="525600" cy="48592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highlight>
                  <a:srgbClr val="000000"/>
                </a:highlight>
                <a:latin typeface="Calibri"/>
                <a:ea typeface="Calibri"/>
                <a:cs typeface="Calibri"/>
                <a:sym typeface="Calibri"/>
              </a:endParaRPr>
            </a:p>
          </p:txBody>
        </p:sp>
        <p:sp>
          <p:nvSpPr>
            <p:cNvPr id="450" name="Google Shape;450;p3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1" name="Google Shape;451;p3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2" name="Google Shape;452;p3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3" name="Google Shape;453;p3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4" name="Google Shape;454;p3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grpSp>
      <p:grpSp>
        <p:nvGrpSpPr>
          <p:cNvPr id="456" name="Google Shape;456;p32"/>
          <p:cNvGrpSpPr/>
          <p:nvPr/>
        </p:nvGrpSpPr>
        <p:grpSpPr>
          <a:xfrm>
            <a:off x="6362855" y="373570"/>
            <a:ext cx="2119546" cy="4396359"/>
            <a:chOff x="2547150" y="238125"/>
            <a:chExt cx="2525675" cy="5238750"/>
          </a:xfrm>
        </p:grpSpPr>
        <p:sp>
          <p:nvSpPr>
            <p:cNvPr id="457" name="Google Shape;457;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19">
            <a:extLst>
              <a:ext uri="{FF2B5EF4-FFF2-40B4-BE49-F238E27FC236}">
                <a16:creationId xmlns:a16="http://schemas.microsoft.com/office/drawing/2014/main" id="{991D9F42-AF16-4B8A-B919-B6FB94335F9E}"/>
              </a:ext>
            </a:extLst>
          </p:cNvPr>
          <p:cNvSpPr/>
          <p:nvPr/>
        </p:nvSpPr>
        <p:spPr>
          <a:xfrm>
            <a:off x="6419366" y="777667"/>
            <a:ext cx="2007394" cy="358974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Google Shape;497;p35">
            <a:extLst>
              <a:ext uri="{FF2B5EF4-FFF2-40B4-BE49-F238E27FC236}">
                <a16:creationId xmlns:a16="http://schemas.microsoft.com/office/drawing/2014/main" id="{A614E0DA-3651-459A-BA07-769935FE75A4}"/>
              </a:ext>
            </a:extLst>
          </p:cNvPr>
          <p:cNvSpPr txBox="1">
            <a:spLocks/>
          </p:cNvSpPr>
          <p:nvPr/>
        </p:nvSpPr>
        <p:spPr>
          <a:xfrm>
            <a:off x="6419366" y="787087"/>
            <a:ext cx="2329589" cy="162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Clr>
                <a:schemeClr val="dk1"/>
              </a:buClr>
              <a:buSzPts val="1100"/>
              <a:buFont typeface="Arial"/>
              <a:buNone/>
            </a:pPr>
            <a:r>
              <a:rPr lang="en" sz="3200" u="sng" dirty="0">
                <a:solidFill>
                  <a:schemeClr val="bg1"/>
                </a:solidFill>
                <a:latin typeface="Times New Roman" panose="02020603050405020304" pitchFamily="18" charset="0"/>
                <a:cs typeface="Times New Roman" panose="02020603050405020304" pitchFamily="18" charset="0"/>
              </a:rPr>
              <a:t>Flow Diagram :-</a:t>
            </a:r>
            <a:endParaRPr lang="en-US" sz="3200" b="1" dirty="0">
              <a:solidFill>
                <a:schemeClr val="bg1"/>
              </a:solidFill>
            </a:endParaRPr>
          </a:p>
        </p:txBody>
      </p:sp>
      <p:sp>
        <p:nvSpPr>
          <p:cNvPr id="40" name="Oval 39">
            <a:extLst>
              <a:ext uri="{FF2B5EF4-FFF2-40B4-BE49-F238E27FC236}">
                <a16:creationId xmlns:a16="http://schemas.microsoft.com/office/drawing/2014/main" id="{81465412-BE9C-4997-961E-DABAD6C18A65}"/>
              </a:ext>
            </a:extLst>
          </p:cNvPr>
          <p:cNvSpPr/>
          <p:nvPr/>
        </p:nvSpPr>
        <p:spPr>
          <a:xfrm>
            <a:off x="1050372" y="99644"/>
            <a:ext cx="1634490" cy="547856"/>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Operate Enigma machine </a:t>
            </a:r>
          </a:p>
        </p:txBody>
      </p:sp>
      <p:sp>
        <p:nvSpPr>
          <p:cNvPr id="41" name="Rectangle: Rounded Corners 40">
            <a:extLst>
              <a:ext uri="{FF2B5EF4-FFF2-40B4-BE49-F238E27FC236}">
                <a16:creationId xmlns:a16="http://schemas.microsoft.com/office/drawing/2014/main" id="{1BCE9DED-9423-46A9-BF4F-AF1878156FF2}"/>
              </a:ext>
            </a:extLst>
          </p:cNvPr>
          <p:cNvSpPr/>
          <p:nvPr/>
        </p:nvSpPr>
        <p:spPr>
          <a:xfrm>
            <a:off x="3368625" y="919891"/>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encrypt message </a:t>
            </a:r>
          </a:p>
        </p:txBody>
      </p:sp>
      <p:sp>
        <p:nvSpPr>
          <p:cNvPr id="42" name="Rectangle 41">
            <a:extLst>
              <a:ext uri="{FF2B5EF4-FFF2-40B4-BE49-F238E27FC236}">
                <a16:creationId xmlns:a16="http://schemas.microsoft.com/office/drawing/2014/main" id="{78B01427-52F7-4180-9D46-DCB7B689618E}"/>
              </a:ext>
            </a:extLst>
          </p:cNvPr>
          <p:cNvSpPr/>
          <p:nvPr/>
        </p:nvSpPr>
        <p:spPr>
          <a:xfrm>
            <a:off x="1166576" y="169143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Read a character</a:t>
            </a:r>
          </a:p>
        </p:txBody>
      </p:sp>
      <p:sp>
        <p:nvSpPr>
          <p:cNvPr id="43" name="Diamond 42">
            <a:extLst>
              <a:ext uri="{FF2B5EF4-FFF2-40B4-BE49-F238E27FC236}">
                <a16:creationId xmlns:a16="http://schemas.microsoft.com/office/drawing/2014/main" id="{4E929FB5-39D4-40E6-8E3D-97C923FC3489}"/>
              </a:ext>
            </a:extLst>
          </p:cNvPr>
          <p:cNvSpPr/>
          <p:nvPr/>
        </p:nvSpPr>
        <p:spPr>
          <a:xfrm>
            <a:off x="1036223" y="2345331"/>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sp>
        <p:nvSpPr>
          <p:cNvPr id="44" name="Parallelogram 43">
            <a:extLst>
              <a:ext uri="{FF2B5EF4-FFF2-40B4-BE49-F238E27FC236}">
                <a16:creationId xmlns:a16="http://schemas.microsoft.com/office/drawing/2014/main" id="{A9E6E0E4-5E78-409E-A868-A54D5DB63FB3}"/>
              </a:ext>
            </a:extLst>
          </p:cNvPr>
          <p:cNvSpPr/>
          <p:nvPr/>
        </p:nvSpPr>
        <p:spPr>
          <a:xfrm>
            <a:off x="1067417" y="3143494"/>
            <a:ext cx="1572102" cy="396756"/>
          </a:xfrm>
          <a:prstGeom prst="parallelogram">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Check and Rotate</a:t>
            </a:r>
          </a:p>
        </p:txBody>
      </p:sp>
      <p:sp>
        <p:nvSpPr>
          <p:cNvPr id="45" name="Rectangle 44">
            <a:extLst>
              <a:ext uri="{FF2B5EF4-FFF2-40B4-BE49-F238E27FC236}">
                <a16:creationId xmlns:a16="http://schemas.microsoft.com/office/drawing/2014/main" id="{60FF3D9D-E9B4-403C-8802-EE5042E24063}"/>
              </a:ext>
            </a:extLst>
          </p:cNvPr>
          <p:cNvSpPr/>
          <p:nvPr/>
        </p:nvSpPr>
        <p:spPr>
          <a:xfrm>
            <a:off x="1127842" y="3774822"/>
            <a:ext cx="1557020" cy="40199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Return a Character</a:t>
            </a:r>
          </a:p>
        </p:txBody>
      </p:sp>
      <p:sp>
        <p:nvSpPr>
          <p:cNvPr id="46" name="Rectangle 45">
            <a:extLst>
              <a:ext uri="{FF2B5EF4-FFF2-40B4-BE49-F238E27FC236}">
                <a16:creationId xmlns:a16="http://schemas.microsoft.com/office/drawing/2014/main" id="{2FC5663B-67DD-437A-9569-198C0B314745}"/>
              </a:ext>
            </a:extLst>
          </p:cNvPr>
          <p:cNvSpPr/>
          <p:nvPr/>
        </p:nvSpPr>
        <p:spPr>
          <a:xfrm>
            <a:off x="1136128" y="449281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a typeface="Calibri" panose="020F0502020204030204" pitchFamily="34" charset="0"/>
                <a:cs typeface="Mangal" panose="00000400000000000000" pitchFamily="2"/>
              </a:rPr>
              <a:t>Decrypted Message</a:t>
            </a:r>
            <a:endParaRPr lang="en-US" sz="1000" dirty="0">
              <a:effectLst/>
              <a:ea typeface="Calibri" panose="020F0502020204030204" pitchFamily="34" charset="0"/>
              <a:cs typeface="Mangal" panose="00000400000000000000" pitchFamily="2"/>
            </a:endParaRPr>
          </a:p>
        </p:txBody>
      </p:sp>
      <p:sp>
        <p:nvSpPr>
          <p:cNvPr id="48" name="Rectangle 47">
            <a:extLst>
              <a:ext uri="{FF2B5EF4-FFF2-40B4-BE49-F238E27FC236}">
                <a16:creationId xmlns:a16="http://schemas.microsoft.com/office/drawing/2014/main" id="{0539C6D7-73B7-4D64-96A5-F20CAF131DD7}"/>
              </a:ext>
            </a:extLst>
          </p:cNvPr>
          <p:cNvSpPr/>
          <p:nvPr/>
        </p:nvSpPr>
        <p:spPr>
          <a:xfrm>
            <a:off x="3249437" y="2426388"/>
            <a:ext cx="477039" cy="157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Mangal" panose="00000400000000000000" pitchFamily="2"/>
              </a:rPr>
              <a:t>Yes</a:t>
            </a:r>
          </a:p>
        </p:txBody>
      </p:sp>
      <p:cxnSp>
        <p:nvCxnSpPr>
          <p:cNvPr id="49" name="Straight Arrow Connector 48">
            <a:extLst>
              <a:ext uri="{FF2B5EF4-FFF2-40B4-BE49-F238E27FC236}">
                <a16:creationId xmlns:a16="http://schemas.microsoft.com/office/drawing/2014/main" id="{0658791F-F171-4F8F-9EDC-42A32696BC23}"/>
              </a:ext>
            </a:extLst>
          </p:cNvPr>
          <p:cNvCxnSpPr>
            <a:cxnSpLocks/>
          </p:cNvCxnSpPr>
          <p:nvPr/>
        </p:nvCxnSpPr>
        <p:spPr>
          <a:xfrm>
            <a:off x="1853468" y="652513"/>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5852079A-AF1F-4FB5-97F0-9662FDF9A743}"/>
              </a:ext>
            </a:extLst>
          </p:cNvPr>
          <p:cNvCxnSpPr>
            <a:cxnSpLocks/>
          </p:cNvCxnSpPr>
          <p:nvPr/>
        </p:nvCxnSpPr>
        <p:spPr>
          <a:xfrm>
            <a:off x="1853468" y="1373804"/>
            <a:ext cx="0" cy="3176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63093670-3556-40BC-8F90-60F3DC2CF4A0}"/>
              </a:ext>
            </a:extLst>
          </p:cNvPr>
          <p:cNvCxnSpPr>
            <a:cxnSpLocks/>
          </p:cNvCxnSpPr>
          <p:nvPr/>
        </p:nvCxnSpPr>
        <p:spPr>
          <a:xfrm>
            <a:off x="1863073" y="2088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92BDDACA-19AE-434A-90D1-49D379789A6A}"/>
              </a:ext>
            </a:extLst>
          </p:cNvPr>
          <p:cNvCxnSpPr>
            <a:cxnSpLocks/>
          </p:cNvCxnSpPr>
          <p:nvPr/>
        </p:nvCxnSpPr>
        <p:spPr>
          <a:xfrm>
            <a:off x="1870992" y="2893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E1415AF8-D5C8-4472-91F0-06E34EF36EC4}"/>
              </a:ext>
            </a:extLst>
          </p:cNvPr>
          <p:cNvCxnSpPr>
            <a:cxnSpLocks/>
          </p:cNvCxnSpPr>
          <p:nvPr/>
        </p:nvCxnSpPr>
        <p:spPr>
          <a:xfrm>
            <a:off x="1863073" y="3540250"/>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EAF0F5C2-E31B-49C7-A6B7-46A1935A69CA}"/>
              </a:ext>
            </a:extLst>
          </p:cNvPr>
          <p:cNvCxnSpPr>
            <a:cxnSpLocks/>
          </p:cNvCxnSpPr>
          <p:nvPr/>
        </p:nvCxnSpPr>
        <p:spPr>
          <a:xfrm>
            <a:off x="1863073" y="4166628"/>
            <a:ext cx="2739" cy="3327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BD5A22D-CBC9-4A20-8801-3F7AD48657AD}"/>
              </a:ext>
            </a:extLst>
          </p:cNvPr>
          <p:cNvCxnSpPr>
            <a:cxnSpLocks/>
          </p:cNvCxnSpPr>
          <p:nvPr/>
        </p:nvCxnSpPr>
        <p:spPr>
          <a:xfrm flipV="1">
            <a:off x="2689194" y="373572"/>
            <a:ext cx="1477308" cy="2375"/>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50860AC8-B25B-454A-B0E5-5DD651816411}"/>
              </a:ext>
            </a:extLst>
          </p:cNvPr>
          <p:cNvCxnSpPr>
            <a:cxnSpLocks/>
          </p:cNvCxnSpPr>
          <p:nvPr/>
        </p:nvCxnSpPr>
        <p:spPr>
          <a:xfrm>
            <a:off x="4166502" y="373572"/>
            <a:ext cx="0" cy="546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97560E1-1408-4AFD-9862-FDBA2F363EE8}"/>
              </a:ext>
            </a:extLst>
          </p:cNvPr>
          <p:cNvCxnSpPr>
            <a:cxnSpLocks/>
          </p:cNvCxnSpPr>
          <p:nvPr/>
        </p:nvCxnSpPr>
        <p:spPr>
          <a:xfrm flipH="1">
            <a:off x="2695644" y="1159027"/>
            <a:ext cx="686892" cy="25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 name="Connector: Elbow 2">
            <a:extLst>
              <a:ext uri="{FF2B5EF4-FFF2-40B4-BE49-F238E27FC236}">
                <a16:creationId xmlns:a16="http://schemas.microsoft.com/office/drawing/2014/main" id="{4C8B0DCA-0FBA-458D-BAB9-B40F4D483604}"/>
              </a:ext>
            </a:extLst>
          </p:cNvPr>
          <p:cNvCxnSpPr>
            <a:cxnSpLocks/>
            <a:endCxn id="43" idx="3"/>
          </p:cNvCxnSpPr>
          <p:nvPr/>
        </p:nvCxnSpPr>
        <p:spPr>
          <a:xfrm rot="5400000">
            <a:off x="2811597" y="1250442"/>
            <a:ext cx="1227933" cy="15097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Rectangle: Rounded Corners 46">
            <a:extLst>
              <a:ext uri="{FF2B5EF4-FFF2-40B4-BE49-F238E27FC236}">
                <a16:creationId xmlns:a16="http://schemas.microsoft.com/office/drawing/2014/main" id="{C1C77A08-3F2E-4F61-A0F3-803AD3088389}"/>
              </a:ext>
            </a:extLst>
          </p:cNvPr>
          <p:cNvSpPr/>
          <p:nvPr/>
        </p:nvSpPr>
        <p:spPr>
          <a:xfrm>
            <a:off x="1074959" y="890772"/>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Normal Text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1861</Words>
  <Application>Microsoft Office PowerPoint</Application>
  <PresentationFormat>On-screen Show (16:9)</PresentationFormat>
  <Paragraphs>197</Paragraphs>
  <Slides>25</Slides>
  <Notes>17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Arial</vt:lpstr>
      <vt:lpstr>Arial</vt:lpstr>
      <vt:lpstr>Work Sans</vt:lpstr>
      <vt:lpstr>Miriam Libre</vt:lpstr>
      <vt:lpstr>Constantia</vt:lpstr>
      <vt:lpstr>Calibri</vt:lpstr>
      <vt:lpstr>Montserrat</vt:lpstr>
      <vt:lpstr>Barlow Light</vt:lpstr>
      <vt:lpstr>Maiandra GD</vt:lpstr>
      <vt:lpstr>Sitka Small Semibold</vt:lpstr>
      <vt:lpstr>Barlow</vt:lpstr>
      <vt:lpstr>Wingdings</vt:lpstr>
      <vt:lpstr>Times New Roman</vt:lpstr>
      <vt:lpstr>Sitka Text</vt:lpstr>
      <vt:lpstr>Sitka Heading Semibold</vt:lpstr>
      <vt:lpstr>Sitka Display</vt:lpstr>
      <vt:lpstr>Roderigo template</vt:lpstr>
      <vt:lpstr>PowerPoint Presentation</vt:lpstr>
      <vt:lpstr>PowerPoint Presentation</vt:lpstr>
      <vt:lpstr>Introduction </vt:lpstr>
      <vt:lpstr>PowerPoint Presentation</vt:lpstr>
      <vt:lpstr>HARDWARE &amp; SOFTWARE REQUIREMENT</vt:lpstr>
      <vt:lpstr>PowerPoint Presentation</vt:lpstr>
      <vt:lpstr>Module &amp; explanation</vt:lpstr>
      <vt:lpstr>PowerPoint Presentation</vt:lpstr>
      <vt:lpstr>PowerPoint Presentation</vt:lpstr>
      <vt:lpstr>Overall System Architecture Diagram :-</vt:lpstr>
      <vt:lpstr>Algorithm </vt:lpstr>
      <vt:lpstr>PowerPoint Presentation</vt:lpstr>
      <vt:lpstr>PowerPoint Presentation</vt:lpstr>
      <vt:lpstr>PowerPoint Presentation</vt:lpstr>
      <vt:lpstr>After completion the presentation we will present our code and Execute successfully then Show The live demo of our project.</vt:lpstr>
      <vt:lpstr>Snapshot Of Our Project:- </vt:lpstr>
      <vt:lpstr>Snapshot Of Our Project:- </vt:lpstr>
      <vt:lpstr>PowerPoint Presentation</vt:lpstr>
      <vt:lpstr>PowerPoint Presentation</vt:lpstr>
      <vt:lpstr>PowerPoint Presentation</vt:lpstr>
      <vt:lpstr>Discussion</vt:lpstr>
      <vt:lpstr>Result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20MEI10033</cp:lastModifiedBy>
  <cp:revision>6</cp:revision>
  <dcterms:modified xsi:type="dcterms:W3CDTF">2022-10-15T09:01:01Z</dcterms:modified>
</cp:coreProperties>
</file>